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30267275" cy="42794238"/>
  <p:notesSz cx="6858000" cy="9144000"/>
  <p:defaultTextStyle>
    <a:defPPr>
      <a:defRPr lang="en-US"/>
    </a:defPPr>
    <a:lvl1pPr marL="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1pPr>
    <a:lvl2pPr marL="1753453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2pPr>
    <a:lvl3pPr marL="350690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3pPr>
    <a:lvl4pPr marL="5260360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4pPr>
    <a:lvl5pPr marL="701381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5pPr>
    <a:lvl6pPr marL="8767267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6pPr>
    <a:lvl7pPr marL="10520721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7pPr>
    <a:lvl8pPr marL="12274174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8pPr>
    <a:lvl9pPr marL="14027628" algn="l" defTabSz="3506907" rtl="0" eaLnBrk="1" latinLnBrk="0" hangingPunct="1">
      <a:defRPr sz="690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1" userDrawn="1">
          <p15:clr>
            <a:srgbClr val="A4A3A4"/>
          </p15:clr>
        </p15:guide>
        <p15:guide id="2" pos="9533" userDrawn="1">
          <p15:clr>
            <a:srgbClr val="A4A3A4"/>
          </p15:clr>
        </p15:guide>
        <p15:guide id="3" pos="18917" userDrawn="1">
          <p15:clr>
            <a:srgbClr val="A4A3A4"/>
          </p15:clr>
        </p15:guide>
        <p15:guide id="4" pos="149" userDrawn="1">
          <p15:clr>
            <a:srgbClr val="A4A3A4"/>
          </p15:clr>
        </p15:guide>
        <p15:guide id="5" orient="horz" pos="268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ydia Howes" initials="LH" lastIdx="1" clrIdx="0">
    <p:extLst>
      <p:ext uri="{19B8F6BF-5375-455C-9EA6-DF929625EA0E}">
        <p15:presenceInfo xmlns:p15="http://schemas.microsoft.com/office/powerpoint/2012/main" userId="S-1-5-21-3267252026-959778862-486524141-93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5EA"/>
    <a:srgbClr val="C4D5F8"/>
    <a:srgbClr val="FAE7FF"/>
    <a:srgbClr val="FFFF99"/>
    <a:srgbClr val="8A9DFA"/>
    <a:srgbClr val="4B0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14106" autoAdjust="0"/>
    <p:restoredTop sz="96433" autoAdjust="0"/>
  </p:normalViewPr>
  <p:slideViewPr>
    <p:cSldViewPr snapToGrid="0" showGuides="1">
      <p:cViewPr>
        <p:scale>
          <a:sx n="50" d="100"/>
          <a:sy n="50" d="100"/>
        </p:scale>
        <p:origin x="636" y="-1758"/>
      </p:cViewPr>
      <p:guideLst>
        <p:guide orient="horz" pos="111"/>
        <p:guide pos="9533"/>
        <p:guide pos="18917"/>
        <p:guide pos="149"/>
        <p:guide orient="horz" pos="268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14T17:49:47.629" idx="1">
    <p:pos x="-2" y="-8"/>
    <p:text>The Library does not have the ability for edge-to-edge printing, so leave room for margins! The template has guides in place to help. To turn guides on or off, go to View--&gt;Show--&gt; check/uncheck guides.</p:text>
    <p:extLst>
      <p:ext uri="{C676402C-5697-4E1C-873F-D02D1690AC5C}">
        <p15:threadingInfo xmlns:p15="http://schemas.microsoft.com/office/powerpoint/2012/main" timeZoneBias="3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C6F1A-1039-4C54-9CFF-5DE3C97F7A89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A66B9-DB0A-49EB-B2C8-69ADD5BB5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06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7A66B9-DB0A-49EB-B2C8-69ADD5BB59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25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7003597"/>
            <a:ext cx="25727184" cy="14898735"/>
          </a:xfrm>
        </p:spPr>
        <p:txBody>
          <a:bodyPr anchor="b"/>
          <a:lstStyle>
            <a:lvl1pPr algn="ctr"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3410" y="22476884"/>
            <a:ext cx="22700456" cy="10332032"/>
          </a:xfrm>
        </p:spPr>
        <p:txBody>
          <a:bodyPr/>
          <a:lstStyle>
            <a:lvl1pPr marL="0" indent="0" algn="ctr">
              <a:buNone/>
              <a:defRPr sz="7944"/>
            </a:lvl1pPr>
            <a:lvl2pPr marL="1513378" indent="0" algn="ctr">
              <a:buNone/>
              <a:defRPr sz="6620"/>
            </a:lvl2pPr>
            <a:lvl3pPr marL="3026755" indent="0" algn="ctr">
              <a:buNone/>
              <a:defRPr sz="5958"/>
            </a:lvl3pPr>
            <a:lvl4pPr marL="4540133" indent="0" algn="ctr">
              <a:buNone/>
              <a:defRPr sz="5296"/>
            </a:lvl4pPr>
            <a:lvl5pPr marL="6053511" indent="0" algn="ctr">
              <a:buNone/>
              <a:defRPr sz="5296"/>
            </a:lvl5pPr>
            <a:lvl6pPr marL="7566889" indent="0" algn="ctr">
              <a:buNone/>
              <a:defRPr sz="5296"/>
            </a:lvl6pPr>
            <a:lvl7pPr marL="9080266" indent="0" algn="ctr">
              <a:buNone/>
              <a:defRPr sz="5296"/>
            </a:lvl7pPr>
            <a:lvl8pPr marL="10593644" indent="0" algn="ctr">
              <a:buNone/>
              <a:defRPr sz="5296"/>
            </a:lvl8pPr>
            <a:lvl9pPr marL="12107022" indent="0" algn="ctr">
              <a:buNone/>
              <a:defRPr sz="529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5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61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0020" y="2278397"/>
            <a:ext cx="6526381" cy="362661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0877" y="2278397"/>
            <a:ext cx="19200803" cy="362661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3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46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112" y="10668854"/>
            <a:ext cx="26105525" cy="17801211"/>
          </a:xfrm>
        </p:spPr>
        <p:txBody>
          <a:bodyPr anchor="b"/>
          <a:lstStyle>
            <a:lvl1pPr>
              <a:defRPr sz="1986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112" y="28638472"/>
            <a:ext cx="26105525" cy="9361236"/>
          </a:xfrm>
        </p:spPr>
        <p:txBody>
          <a:bodyPr/>
          <a:lstStyle>
            <a:lvl1pPr marL="0" indent="0">
              <a:buNone/>
              <a:defRPr sz="7944">
                <a:solidFill>
                  <a:schemeClr val="tx1"/>
                </a:solidFill>
              </a:defRPr>
            </a:lvl1pPr>
            <a:lvl2pPr marL="1513378" indent="0">
              <a:buNone/>
              <a:defRPr sz="6620">
                <a:solidFill>
                  <a:schemeClr val="tx1">
                    <a:tint val="75000"/>
                  </a:schemeClr>
                </a:solidFill>
              </a:defRPr>
            </a:lvl2pPr>
            <a:lvl3pPr marL="3026755" indent="0">
              <a:buNone/>
              <a:defRPr sz="5958">
                <a:solidFill>
                  <a:schemeClr val="tx1">
                    <a:tint val="75000"/>
                  </a:schemeClr>
                </a:solidFill>
              </a:defRPr>
            </a:lvl3pPr>
            <a:lvl4pPr marL="4540133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4pPr>
            <a:lvl5pPr marL="6053511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5pPr>
            <a:lvl6pPr marL="7566889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6pPr>
            <a:lvl7pPr marL="9080266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7pPr>
            <a:lvl8pPr marL="10593644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8pPr>
            <a:lvl9pPr marL="12107022" indent="0">
              <a:buNone/>
              <a:defRPr sz="529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86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0875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2808" y="11391985"/>
            <a:ext cx="12863592" cy="27152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54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278406"/>
            <a:ext cx="26105525" cy="82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4821" y="10490535"/>
            <a:ext cx="1280447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4821" y="15631784"/>
            <a:ext cx="1280447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2810" y="10490535"/>
            <a:ext cx="12867534" cy="5141249"/>
          </a:xfrm>
        </p:spPr>
        <p:txBody>
          <a:bodyPr anchor="b"/>
          <a:lstStyle>
            <a:lvl1pPr marL="0" indent="0">
              <a:buNone/>
              <a:defRPr sz="7944" b="1"/>
            </a:lvl1pPr>
            <a:lvl2pPr marL="1513378" indent="0">
              <a:buNone/>
              <a:defRPr sz="6620" b="1"/>
            </a:lvl2pPr>
            <a:lvl3pPr marL="3026755" indent="0">
              <a:buNone/>
              <a:defRPr sz="5958" b="1"/>
            </a:lvl3pPr>
            <a:lvl4pPr marL="4540133" indent="0">
              <a:buNone/>
              <a:defRPr sz="5296" b="1"/>
            </a:lvl4pPr>
            <a:lvl5pPr marL="6053511" indent="0">
              <a:buNone/>
              <a:defRPr sz="5296" b="1"/>
            </a:lvl5pPr>
            <a:lvl6pPr marL="7566889" indent="0">
              <a:buNone/>
              <a:defRPr sz="5296" b="1"/>
            </a:lvl6pPr>
            <a:lvl7pPr marL="9080266" indent="0">
              <a:buNone/>
              <a:defRPr sz="5296" b="1"/>
            </a:lvl7pPr>
            <a:lvl8pPr marL="10593644" indent="0">
              <a:buNone/>
              <a:defRPr sz="5296" b="1"/>
            </a:lvl8pPr>
            <a:lvl9pPr marL="12107022" indent="0">
              <a:buNone/>
              <a:defRPr sz="529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2810" y="15631784"/>
            <a:ext cx="12867534" cy="229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688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93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44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7534" y="6161587"/>
            <a:ext cx="15322808" cy="30411646"/>
          </a:xfrm>
        </p:spPr>
        <p:txBody>
          <a:bodyPr/>
          <a:lstStyle>
            <a:lvl1pPr>
              <a:defRPr sz="10592"/>
            </a:lvl1pPr>
            <a:lvl2pPr>
              <a:defRPr sz="9268"/>
            </a:lvl2pPr>
            <a:lvl3pPr>
              <a:defRPr sz="7944"/>
            </a:lvl3pPr>
            <a:lvl4pPr>
              <a:defRPr sz="6620"/>
            </a:lvl4pPr>
            <a:lvl5pPr>
              <a:defRPr sz="6620"/>
            </a:lvl5pPr>
            <a:lvl6pPr>
              <a:defRPr sz="6620"/>
            </a:lvl6pPr>
            <a:lvl7pPr>
              <a:defRPr sz="6620"/>
            </a:lvl7pPr>
            <a:lvl8pPr>
              <a:defRPr sz="6620"/>
            </a:lvl8pPr>
            <a:lvl9pPr>
              <a:defRPr sz="6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56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817" y="2852949"/>
            <a:ext cx="9761984" cy="9985322"/>
          </a:xfrm>
        </p:spPr>
        <p:txBody>
          <a:bodyPr anchor="b"/>
          <a:lstStyle>
            <a:lvl1pPr>
              <a:defRPr sz="1059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67534" y="6161587"/>
            <a:ext cx="15322808" cy="30411646"/>
          </a:xfrm>
        </p:spPr>
        <p:txBody>
          <a:bodyPr anchor="t"/>
          <a:lstStyle>
            <a:lvl1pPr marL="0" indent="0">
              <a:buNone/>
              <a:defRPr sz="10592"/>
            </a:lvl1pPr>
            <a:lvl2pPr marL="1513378" indent="0">
              <a:buNone/>
              <a:defRPr sz="9268"/>
            </a:lvl2pPr>
            <a:lvl3pPr marL="3026755" indent="0">
              <a:buNone/>
              <a:defRPr sz="7944"/>
            </a:lvl3pPr>
            <a:lvl4pPr marL="4540133" indent="0">
              <a:buNone/>
              <a:defRPr sz="6620"/>
            </a:lvl4pPr>
            <a:lvl5pPr marL="6053511" indent="0">
              <a:buNone/>
              <a:defRPr sz="6620"/>
            </a:lvl5pPr>
            <a:lvl6pPr marL="7566889" indent="0">
              <a:buNone/>
              <a:defRPr sz="6620"/>
            </a:lvl6pPr>
            <a:lvl7pPr marL="9080266" indent="0">
              <a:buNone/>
              <a:defRPr sz="6620"/>
            </a:lvl7pPr>
            <a:lvl8pPr marL="10593644" indent="0">
              <a:buNone/>
              <a:defRPr sz="6620"/>
            </a:lvl8pPr>
            <a:lvl9pPr marL="12107022" indent="0">
              <a:buNone/>
              <a:defRPr sz="66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4817" y="12838271"/>
            <a:ext cx="9761984" cy="23784486"/>
          </a:xfrm>
        </p:spPr>
        <p:txBody>
          <a:bodyPr/>
          <a:lstStyle>
            <a:lvl1pPr marL="0" indent="0">
              <a:buNone/>
              <a:defRPr sz="5296"/>
            </a:lvl1pPr>
            <a:lvl2pPr marL="1513378" indent="0">
              <a:buNone/>
              <a:defRPr sz="4634"/>
            </a:lvl2pPr>
            <a:lvl3pPr marL="3026755" indent="0">
              <a:buNone/>
              <a:defRPr sz="3972"/>
            </a:lvl3pPr>
            <a:lvl4pPr marL="4540133" indent="0">
              <a:buNone/>
              <a:defRPr sz="3310"/>
            </a:lvl4pPr>
            <a:lvl5pPr marL="6053511" indent="0">
              <a:buNone/>
              <a:defRPr sz="3310"/>
            </a:lvl5pPr>
            <a:lvl6pPr marL="7566889" indent="0">
              <a:buNone/>
              <a:defRPr sz="3310"/>
            </a:lvl6pPr>
            <a:lvl7pPr marL="9080266" indent="0">
              <a:buNone/>
              <a:defRPr sz="3310"/>
            </a:lvl7pPr>
            <a:lvl8pPr marL="10593644" indent="0">
              <a:buNone/>
              <a:defRPr sz="3310"/>
            </a:lvl8pPr>
            <a:lvl9pPr marL="12107022" indent="0">
              <a:buNone/>
              <a:defRPr sz="33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11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0875" y="2278406"/>
            <a:ext cx="26105525" cy="8271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0875" y="11391985"/>
            <a:ext cx="26105525" cy="27152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0875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95314-68FD-4919-B69A-04FEC013801C}" type="datetimeFigureOut">
              <a:rPr lang="en-US" smtClean="0"/>
              <a:t>10/21/2024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6035" y="39663928"/>
            <a:ext cx="10215205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76263" y="39663928"/>
            <a:ext cx="6810137" cy="22783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B05BA-0348-42F8-93EF-7E6BE1067B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2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026755" rtl="0" eaLnBrk="1" latinLnBrk="0" hangingPunct="1">
        <a:lnSpc>
          <a:spcPct val="90000"/>
        </a:lnSpc>
        <a:spcBef>
          <a:spcPct val="0"/>
        </a:spcBef>
        <a:buNone/>
        <a:defRPr sz="145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689" indent="-756689" algn="l" defTabSz="3026755" rtl="0" eaLnBrk="1" latinLnBrk="0" hangingPunct="1">
        <a:lnSpc>
          <a:spcPct val="90000"/>
        </a:lnSpc>
        <a:spcBef>
          <a:spcPts val="3310"/>
        </a:spcBef>
        <a:buFont typeface="Arial" panose="020B0604020202020204" pitchFamily="34" charset="0"/>
        <a:buChar char="•"/>
        <a:defRPr sz="9268" kern="1200">
          <a:solidFill>
            <a:schemeClr val="tx1"/>
          </a:solidFill>
          <a:latin typeface="+mn-lt"/>
          <a:ea typeface="+mn-ea"/>
          <a:cs typeface="+mn-cs"/>
        </a:defRPr>
      </a:lvl1pPr>
      <a:lvl2pPr marL="227006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4" kern="1200">
          <a:solidFill>
            <a:schemeClr val="tx1"/>
          </a:solidFill>
          <a:latin typeface="+mn-lt"/>
          <a:ea typeface="+mn-ea"/>
          <a:cs typeface="+mn-cs"/>
        </a:defRPr>
      </a:lvl2pPr>
      <a:lvl3pPr marL="3783444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0" kern="1200">
          <a:solidFill>
            <a:schemeClr val="tx1"/>
          </a:solidFill>
          <a:latin typeface="+mn-lt"/>
          <a:ea typeface="+mn-ea"/>
          <a:cs typeface="+mn-cs"/>
        </a:defRPr>
      </a:lvl3pPr>
      <a:lvl4pPr marL="5296822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810200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8323577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836955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1350333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863711" indent="-756689" algn="l" defTabSz="3026755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1pPr>
      <a:lvl2pPr marL="1513378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2pPr>
      <a:lvl3pPr marL="3026755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3pPr>
      <a:lvl4pPr marL="4540133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4pPr>
      <a:lvl5pPr marL="6053511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5pPr>
      <a:lvl6pPr marL="7566889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6pPr>
      <a:lvl7pPr marL="9080266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7pPr>
      <a:lvl8pPr marL="10593644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8pPr>
      <a:lvl9pPr marL="12107022" algn="l" defTabSz="3026755" rtl="0" eaLnBrk="1" latinLnBrk="0" hangingPunct="1">
        <a:defRPr sz="595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microsoft.com/office/2007/relationships/hdphoto" Target="../media/hdphoto1.wdp"/><Relationship Id="rId18" Type="http://schemas.openxmlformats.org/officeDocument/2006/relationships/image" Target="../media/image13.png"/><Relationship Id="rId26" Type="http://schemas.openxmlformats.org/officeDocument/2006/relationships/image" Target="../media/image17.png"/><Relationship Id="rId21" Type="http://schemas.microsoft.com/office/2007/relationships/hdphoto" Target="../media/hdphoto5.wdp"/><Relationship Id="rId34" Type="http://schemas.openxmlformats.org/officeDocument/2006/relationships/image" Target="../media/image25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microsoft.com/office/2007/relationships/hdphoto" Target="../media/hdphoto3.wdp"/><Relationship Id="rId25" Type="http://schemas.microsoft.com/office/2007/relationships/hdphoto" Target="../media/hdphoto7.wdp"/><Relationship Id="rId33" Type="http://schemas.openxmlformats.org/officeDocument/2006/relationships/image" Target="../media/image24.jpeg"/><Relationship Id="rId38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4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6.png"/><Relationship Id="rId32" Type="http://schemas.openxmlformats.org/officeDocument/2006/relationships/image" Target="../media/image23.jpeg"/><Relationship Id="rId37" Type="http://schemas.openxmlformats.org/officeDocument/2006/relationships/hyperlink" Target="mailto:mhefner@ugr.es" TargetMode="External"/><Relationship Id="rId5" Type="http://schemas.openxmlformats.org/officeDocument/2006/relationships/image" Target="../media/image3.jpeg"/><Relationship Id="rId15" Type="http://schemas.microsoft.com/office/2007/relationships/hdphoto" Target="../media/hdphoto2.wdp"/><Relationship Id="rId23" Type="http://schemas.microsoft.com/office/2007/relationships/hdphoto" Target="../media/hdphoto6.wdp"/><Relationship Id="rId28" Type="http://schemas.openxmlformats.org/officeDocument/2006/relationships/image" Target="../media/image19.jpeg"/><Relationship Id="rId36" Type="http://schemas.openxmlformats.org/officeDocument/2006/relationships/image" Target="../media/image27.png"/><Relationship Id="rId10" Type="http://schemas.openxmlformats.org/officeDocument/2006/relationships/image" Target="../media/image8.png"/><Relationship Id="rId19" Type="http://schemas.microsoft.com/office/2007/relationships/hdphoto" Target="../media/hdphoto4.wdp"/><Relationship Id="rId31" Type="http://schemas.openxmlformats.org/officeDocument/2006/relationships/image" Target="../media/image22.jpeg"/><Relationship Id="rId4" Type="http://schemas.openxmlformats.org/officeDocument/2006/relationships/image" Target="../media/image2.jpeg"/><Relationship Id="rId9" Type="http://schemas.openxmlformats.org/officeDocument/2006/relationships/image" Target="../media/image7.png"/><Relationship Id="rId14" Type="http://schemas.openxmlformats.org/officeDocument/2006/relationships/image" Target="../media/image11.png"/><Relationship Id="rId22" Type="http://schemas.openxmlformats.org/officeDocument/2006/relationships/image" Target="../media/image15.png"/><Relationship Id="rId27" Type="http://schemas.openxmlformats.org/officeDocument/2006/relationships/image" Target="../media/image18.svg"/><Relationship Id="rId30" Type="http://schemas.openxmlformats.org/officeDocument/2006/relationships/image" Target="../media/image21.png"/><Relationship Id="rId35" Type="http://schemas.openxmlformats.org/officeDocument/2006/relationships/image" Target="../media/image26.png"/><Relationship Id="rId8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A60E231-92A6-F638-12E5-FF0308A0F514}"/>
              </a:ext>
            </a:extLst>
          </p:cNvPr>
          <p:cNvSpPr/>
          <p:nvPr/>
        </p:nvSpPr>
        <p:spPr>
          <a:xfrm>
            <a:off x="15343044" y="3966397"/>
            <a:ext cx="13937792" cy="34194167"/>
          </a:xfrm>
          <a:prstGeom prst="rect">
            <a:avLst/>
          </a:prstGeom>
          <a:solidFill>
            <a:srgbClr val="FAE7FF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491705"/>
            <a:ext cx="302672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Michelle B. Hefner</a:t>
            </a:r>
            <a:r>
              <a:rPr lang="en-US" sz="4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1,2</a:t>
            </a:r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, Maria Ruz</a:t>
            </a:r>
            <a:r>
              <a:rPr lang="en-US" sz="4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1,2</a:t>
            </a:r>
            <a:r>
              <a:rPr lang="en-US" sz="4200" dirty="0">
                <a:latin typeface="Helvetica" panose="020B0604020202020204" pitchFamily="34" charset="0"/>
                <a:cs typeface="Helvetica" panose="020B0604020202020204" pitchFamily="34" charset="0"/>
              </a:rPr>
              <a:t>, Christopher Summerfield</a:t>
            </a:r>
            <a:r>
              <a:rPr lang="en-US" sz="42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endParaRPr lang="en-US" sz="4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sz="3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Mind, Brain and Behavior Research Center (CIMCYC), University of Granada, Spain</a:t>
            </a:r>
          </a:p>
          <a:p>
            <a:pPr algn="ctr"/>
            <a:r>
              <a:rPr lang="en-US" sz="3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Experimental Psychology, University of Granada, Spain</a:t>
            </a:r>
          </a:p>
          <a:p>
            <a:pPr algn="ctr"/>
            <a:r>
              <a:rPr lang="en-US" sz="3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Experimental Psychology, University of Oxford, UK</a:t>
            </a:r>
          </a:p>
          <a:p>
            <a:pPr algn="ctr"/>
            <a:endParaRPr lang="en-US" sz="3600" dirty="0"/>
          </a:p>
        </p:txBody>
      </p:sp>
      <p:grpSp>
        <p:nvGrpSpPr>
          <p:cNvPr id="7" name="Group 6"/>
          <p:cNvGrpSpPr/>
          <p:nvPr/>
        </p:nvGrpSpPr>
        <p:grpSpPr>
          <a:xfrm>
            <a:off x="1010551" y="3966400"/>
            <a:ext cx="13911485" cy="12284457"/>
            <a:chOff x="446015" y="3689357"/>
            <a:chExt cx="16242180" cy="10550174"/>
          </a:xfrm>
        </p:grpSpPr>
        <p:grpSp>
          <p:nvGrpSpPr>
            <p:cNvPr id="8" name="Group 7"/>
            <p:cNvGrpSpPr/>
            <p:nvPr/>
          </p:nvGrpSpPr>
          <p:grpSpPr>
            <a:xfrm>
              <a:off x="446015" y="3689357"/>
              <a:ext cx="16242180" cy="10550174"/>
              <a:chOff x="993908" y="7307089"/>
              <a:chExt cx="12159685" cy="1055017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993908" y="7307089"/>
                <a:ext cx="12159684" cy="1055017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93911" y="7307089"/>
                <a:ext cx="12159682" cy="819409"/>
              </a:xfrm>
              <a:prstGeom prst="rect">
                <a:avLst/>
              </a:prstGeom>
              <a:solidFill>
                <a:srgbClr val="4B0082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Introduction</a:t>
                </a: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92693" y="4705602"/>
              <a:ext cx="15764288" cy="880204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Spatial reference frames help structure both spatial and nonspatial knowledge [1,2].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Humans naturally use familiar spatial structures such as rows, grids, and axes to process both spatial and nonspatial information [3].</a:t>
              </a:r>
            </a:p>
            <a:p>
              <a:pPr marL="571500" indent="-5715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Computational mechanisms explaining </a:t>
              </a:r>
              <a:r>
                <a:rPr lang="en-US" sz="3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how space aligns information</a:t>
              </a: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 for cognitive processing remain unclear.</a:t>
              </a:r>
            </a:p>
            <a:p>
              <a:endParaRPr lang="en-US" sz="4000" dirty="0"/>
            </a:p>
            <a:p>
              <a:pPr>
                <a:spcBef>
                  <a:spcPts val="4800"/>
                </a:spcBef>
              </a:pPr>
              <a:r>
                <a:rPr lang="en-US" sz="3800" b="1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Aim</a:t>
              </a:r>
              <a:r>
                <a:rPr lang="en-US" sz="3800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:</a:t>
              </a: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sz="3800" b="1" dirty="0">
                  <a:solidFill>
                    <a:schemeClr val="accent5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To design an experimental task that measures the connection between spatial layouts, memory, and categorization learning.</a:t>
              </a:r>
            </a:p>
            <a:p>
              <a:endParaRPr lang="en-US" sz="3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r>
                <a:rPr lang="en-US" sz="3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H1</a:t>
              </a: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: Spatial memory influences categorization performance.</a:t>
              </a:r>
            </a:p>
            <a:p>
              <a:r>
                <a:rPr lang="en-US" sz="3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H2</a:t>
              </a: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: Participants will perform better when categorization aligns with a clear spatial structure, compared to more complex spatial arrangements.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5380654" y="3947823"/>
            <a:ext cx="13867777" cy="34259585"/>
            <a:chOff x="1327332" y="16535871"/>
            <a:chExt cx="13280961" cy="5352248"/>
          </a:xfrm>
        </p:grpSpPr>
        <p:sp>
          <p:nvSpPr>
            <p:cNvPr id="18" name="TextBox 17"/>
            <p:cNvSpPr txBox="1"/>
            <p:nvPr/>
          </p:nvSpPr>
          <p:spPr>
            <a:xfrm>
              <a:off x="1327332" y="16535871"/>
              <a:ext cx="13280961" cy="149057"/>
            </a:xfrm>
            <a:prstGeom prst="rect">
              <a:avLst/>
            </a:prstGeom>
            <a:solidFill>
              <a:srgbClr val="4B008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6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Paradigm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76541" y="17257746"/>
              <a:ext cx="13035715" cy="4630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800" b="1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Experiment Design 1:</a:t>
              </a:r>
            </a:p>
            <a:p>
              <a:endParaRPr lang="en-US" sz="4000" u="sng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endParaRPr lang="en-US" sz="4000" b="1" dirty="0"/>
            </a:p>
            <a:p>
              <a:r>
                <a:rPr lang="en-US" sz="3800" b="1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Experimental Design 2:</a:t>
              </a:r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endParaRPr lang="en-US" sz="4000" dirty="0"/>
            </a:p>
            <a:p>
              <a:pPr>
                <a:spcBef>
                  <a:spcPts val="2400"/>
                </a:spcBef>
              </a:pPr>
              <a:r>
                <a:rPr lang="en-US" sz="3800" b="1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Metrics (both designs)</a:t>
              </a:r>
              <a:r>
                <a:rPr lang="en-US" sz="3800" dirty="0">
                  <a:latin typeface="Helvetica" panose="020B0604020202020204" pitchFamily="34" charset="0"/>
                  <a:cs typeface="Helvetica" panose="020B0604020202020204" pitchFamily="34" charset="0"/>
                </a:rPr>
                <a:t>: Accuracy, Response time (RT)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25389" y="15601384"/>
            <a:ext cx="13895203" cy="17585646"/>
            <a:chOff x="14138390" y="3623448"/>
            <a:chExt cx="28338176" cy="17773843"/>
          </a:xfrm>
        </p:grpSpPr>
        <p:grpSp>
          <p:nvGrpSpPr>
            <p:cNvPr id="20" name="Group 19"/>
            <p:cNvGrpSpPr/>
            <p:nvPr/>
          </p:nvGrpSpPr>
          <p:grpSpPr>
            <a:xfrm>
              <a:off x="14138390" y="3623448"/>
              <a:ext cx="28333710" cy="17773843"/>
              <a:chOff x="15259533" y="7307088"/>
              <a:chExt cx="31229073" cy="15839400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15259533" y="7307088"/>
                <a:ext cx="31229073" cy="158394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5259533" y="7333208"/>
                <a:ext cx="31229071" cy="859365"/>
              </a:xfrm>
              <a:prstGeom prst="rect">
                <a:avLst/>
              </a:prstGeom>
              <a:solidFill>
                <a:srgbClr val="4B008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Results</a:t>
                </a: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15346658" y="4668854"/>
              <a:ext cx="27129908" cy="81065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5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Design 1: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480613" y="19457410"/>
              <a:ext cx="14455488" cy="635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3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5335604" y="38440809"/>
            <a:ext cx="14000680" cy="3004337"/>
            <a:chOff x="28679774" y="28769182"/>
            <a:chExt cx="13967697" cy="3431096"/>
          </a:xfrm>
        </p:grpSpPr>
        <p:grpSp>
          <p:nvGrpSpPr>
            <p:cNvPr id="34" name="Group 33"/>
            <p:cNvGrpSpPr/>
            <p:nvPr/>
          </p:nvGrpSpPr>
          <p:grpSpPr>
            <a:xfrm>
              <a:off x="28679774" y="28769182"/>
              <a:ext cx="13967697" cy="3431096"/>
              <a:chOff x="32938281" y="29350085"/>
              <a:chExt cx="14932542" cy="3431096"/>
            </a:xfrm>
          </p:grpSpPr>
          <p:sp>
            <p:nvSpPr>
              <p:cNvPr id="36" name="Rectangle 35"/>
              <p:cNvSpPr/>
              <p:nvPr/>
            </p:nvSpPr>
            <p:spPr>
              <a:xfrm>
                <a:off x="32938282" y="29350085"/>
                <a:ext cx="14912938" cy="3431096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2938281" y="29350085"/>
                <a:ext cx="14932542" cy="808440"/>
              </a:xfrm>
              <a:prstGeom prst="rect">
                <a:avLst/>
              </a:prstGeom>
              <a:solidFill>
                <a:srgbClr val="4B008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0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References</a:t>
                </a:r>
                <a:endParaRPr lang="en-US" sz="5400" b="1" dirty="0">
                  <a:solidFill>
                    <a:schemeClr val="bg1"/>
                  </a:solidFill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</p:grpSp>
        <p:sp>
          <p:nvSpPr>
            <p:cNvPr id="35" name="TextBox 34"/>
            <p:cNvSpPr txBox="1"/>
            <p:nvPr/>
          </p:nvSpPr>
          <p:spPr>
            <a:xfrm>
              <a:off x="28885717" y="29758761"/>
              <a:ext cx="13562447" cy="2144123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[1] </a:t>
              </a:r>
              <a:r>
                <a:rPr lang="en-US" sz="2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Gärdenfors</a:t>
              </a:r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, P. (2000). Conceptual spaces: The geometry of thought. MIT Press.</a:t>
              </a:r>
            </a:p>
            <a:p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[2] </a:t>
              </a:r>
              <a:r>
                <a:rPr lang="en-US" sz="2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Gattis</a:t>
              </a:r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, M. (Ed.). (2001). Spatial schemas and abstract thought. MIT Press.</a:t>
              </a:r>
            </a:p>
            <a:p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[3] Shah, P. (Ed.). (2005). The Cambridge handbook of visuospatial thinking (1. </a:t>
              </a:r>
              <a:r>
                <a:rPr lang="en-US" sz="2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publ</a:t>
              </a:r>
              <a:r>
                <a:rPr 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). Cambridge University Press.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93880" y="33063463"/>
            <a:ext cx="13937792" cy="6236688"/>
            <a:chOff x="14061878" y="23547850"/>
            <a:chExt cx="13941433" cy="9226455"/>
          </a:xfrm>
        </p:grpSpPr>
        <p:grpSp>
          <p:nvGrpSpPr>
            <p:cNvPr id="39" name="Group 38"/>
            <p:cNvGrpSpPr/>
            <p:nvPr/>
          </p:nvGrpSpPr>
          <p:grpSpPr>
            <a:xfrm>
              <a:off x="14061878" y="23547850"/>
              <a:ext cx="13941433" cy="9226455"/>
              <a:chOff x="17351773" y="24567726"/>
              <a:chExt cx="13899565" cy="9226455"/>
            </a:xfrm>
          </p:grpSpPr>
          <p:sp>
            <p:nvSpPr>
              <p:cNvPr id="41" name="Rectangle 40"/>
              <p:cNvSpPr/>
              <p:nvPr/>
            </p:nvSpPr>
            <p:spPr>
              <a:xfrm>
                <a:off x="17351773" y="24567726"/>
                <a:ext cx="13899565" cy="922645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7379573" y="24567726"/>
                <a:ext cx="13858528" cy="1411490"/>
              </a:xfrm>
              <a:prstGeom prst="rect">
                <a:avLst/>
              </a:prstGeom>
              <a:solidFill>
                <a:srgbClr val="4B0082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600" b="1" dirty="0">
                    <a:solidFill>
                      <a:schemeClr val="bg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Discussion</a:t>
                </a:r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4145703" y="25000414"/>
              <a:ext cx="13724464" cy="769306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Helvetica" panose="020B0604020202020204" pitchFamily="34" charset="0"/>
                  <a:cs typeface="Helvetica" panose="020B0604020202020204" pitchFamily="34" charset="0"/>
                </a:rPr>
                <a:t>We observe that </a:t>
              </a:r>
              <a:r>
                <a:rPr lang="en-US" sz="36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participants learn across blocks </a:t>
              </a:r>
              <a:r>
                <a:rPr lang="en-US" sz="3600" dirty="0">
                  <a:latin typeface="Helvetica" panose="020B0604020202020204" pitchFamily="34" charset="0"/>
                  <a:cs typeface="Helvetica" panose="020B0604020202020204" pitchFamily="34" charset="0"/>
                </a:rPr>
                <a:t>in both the object-location association (spatial) and categorization tasks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Helvetica" panose="020B0604020202020204" pitchFamily="34" charset="0"/>
                  <a:cs typeface="Helvetica" panose="020B0604020202020204" pitchFamily="34" charset="0"/>
                </a:rPr>
                <a:t>We have yet to see the inter-task effect of clear spatial patterns (1D) aiding in categorization performance vs more complex layouts (2D, Interdigitation)</a:t>
              </a:r>
            </a:p>
            <a:p>
              <a:r>
                <a:rPr lang="en-US" sz="3600" b="1" u="sng" dirty="0">
                  <a:latin typeface="Helvetica" panose="020B0604020202020204" pitchFamily="34" charset="0"/>
                  <a:cs typeface="Helvetica" panose="020B0604020202020204" pitchFamily="34" charset="0"/>
                </a:rPr>
                <a:t>Next steps: 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Helvetica" panose="020B0604020202020204" pitchFamily="34" charset="0"/>
                  <a:cs typeface="Helvetica" panose="020B0604020202020204" pitchFamily="34" charset="0"/>
                </a:rPr>
                <a:t>Improve Task Design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3600" dirty="0">
                  <a:latin typeface="Helvetica" panose="020B0604020202020204" pitchFamily="34" charset="0"/>
                  <a:cs typeface="Helvetica" panose="020B0604020202020204" pitchFamily="34" charset="0"/>
                </a:rPr>
                <a:t>Computational Modeling: Neural network models will be used to simulate learning processes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586238"/>
            <a:ext cx="302672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rgbClr val="4B008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Designing a Task to Measure the Impact of Spatial Layouts on Categorization 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74FB41-4289-5B51-C88D-30C6C9663B0B}"/>
              </a:ext>
            </a:extLst>
          </p:cNvPr>
          <p:cNvSpPr txBox="1"/>
          <p:nvPr/>
        </p:nvSpPr>
        <p:spPr>
          <a:xfrm>
            <a:off x="1010073" y="9532163"/>
            <a:ext cx="13895203" cy="954107"/>
          </a:xfrm>
          <a:prstGeom prst="rect">
            <a:avLst/>
          </a:prstGeom>
          <a:solidFill>
            <a:srgbClr val="4B008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Aims &amp; Hypotheses</a:t>
            </a:r>
          </a:p>
        </p:txBody>
      </p:sp>
      <p:pic>
        <p:nvPicPr>
          <p:cNvPr id="55" name="Picture 54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191621C7-0079-C9A0-6CAA-E131FE32E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03" y="2634906"/>
            <a:ext cx="4110381" cy="1144237"/>
          </a:xfrm>
          <a:prstGeom prst="rect">
            <a:avLst/>
          </a:prstGeom>
        </p:spPr>
      </p:pic>
      <p:pic>
        <p:nvPicPr>
          <p:cNvPr id="57" name="Picture 56" descr="A yellow sign with black text&#10;&#10;Description automatically generated">
            <a:extLst>
              <a:ext uri="{FF2B5EF4-FFF2-40B4-BE49-F238E27FC236}">
                <a16:creationId xmlns:a16="http://schemas.microsoft.com/office/drawing/2014/main" id="{5C56CC21-B6BE-7FF7-657A-65ECFFCE40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754" y="2905718"/>
            <a:ext cx="3875222" cy="951543"/>
          </a:xfrm>
          <a:prstGeom prst="rect">
            <a:avLst/>
          </a:prstGeom>
        </p:spPr>
      </p:pic>
      <p:pic>
        <p:nvPicPr>
          <p:cNvPr id="59" name="Picture 58" descr="A grey and white logo&#10;&#10;Description automatically generated">
            <a:extLst>
              <a:ext uri="{FF2B5EF4-FFF2-40B4-BE49-F238E27FC236}">
                <a16:creationId xmlns:a16="http://schemas.microsoft.com/office/drawing/2014/main" id="{600022E0-6C9C-E8E8-AAF4-E8D20976AF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1096" y="1823771"/>
            <a:ext cx="3105270" cy="887220"/>
          </a:xfrm>
          <a:prstGeom prst="rect">
            <a:avLst/>
          </a:prstGeom>
        </p:spPr>
      </p:pic>
      <p:pic>
        <p:nvPicPr>
          <p:cNvPr id="61" name="Picture 60" descr="A blue and black logo&#10;&#10;Description automatically generated">
            <a:extLst>
              <a:ext uri="{FF2B5EF4-FFF2-40B4-BE49-F238E27FC236}">
                <a16:creationId xmlns:a16="http://schemas.microsoft.com/office/drawing/2014/main" id="{8BA834BB-66FD-26CE-2636-D890052BA75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984" y="2491170"/>
            <a:ext cx="2554819" cy="1475229"/>
          </a:xfrm>
          <a:prstGeom prst="rect">
            <a:avLst/>
          </a:prstGeom>
        </p:spPr>
      </p:pic>
      <p:pic>
        <p:nvPicPr>
          <p:cNvPr id="63" name="Picture 6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CB6DEFB-273F-4C51-34ED-CEBA66AF49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0260" y="2441301"/>
            <a:ext cx="1873520" cy="1873520"/>
          </a:xfrm>
          <a:prstGeom prst="rect">
            <a:avLst/>
          </a:prstGeom>
        </p:spPr>
      </p:pic>
      <p:pic>
        <p:nvPicPr>
          <p:cNvPr id="65" name="Picture 64" descr="A light bulb with text on it&#10;&#10;Description automatically generated">
            <a:extLst>
              <a:ext uri="{FF2B5EF4-FFF2-40B4-BE49-F238E27FC236}">
                <a16:creationId xmlns:a16="http://schemas.microsoft.com/office/drawing/2014/main" id="{732010B8-BE5B-3BD0-A092-2E3A826ABBB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996" y="1926184"/>
            <a:ext cx="1457068" cy="741283"/>
          </a:xfrm>
          <a:prstGeom prst="rect">
            <a:avLst/>
          </a:prstGeo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9DDE09C-7A40-2D36-F0C6-A5E4A7598D9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9" b="2313"/>
          <a:stretch/>
        </p:blipFill>
        <p:spPr>
          <a:xfrm>
            <a:off x="15803496" y="10377047"/>
            <a:ext cx="4646837" cy="311112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F776C938-62E9-5726-4C69-75B1141814C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" r="3721" b="1734"/>
          <a:stretch/>
        </p:blipFill>
        <p:spPr>
          <a:xfrm>
            <a:off x="15838436" y="14338237"/>
            <a:ext cx="4646837" cy="311112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1A21DA0-4939-4C4C-4121-5020C68A5F02}"/>
              </a:ext>
            </a:extLst>
          </p:cNvPr>
          <p:cNvSpPr txBox="1">
            <a:spLocks/>
          </p:cNvSpPr>
          <p:nvPr/>
        </p:nvSpPr>
        <p:spPr>
          <a:xfrm>
            <a:off x="15767925" y="17368022"/>
            <a:ext cx="13568361" cy="159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Helvetica" panose="020B0604020202020204" pitchFamily="34" charset="0"/>
                <a:cs typeface="Helvetica" panose="020B0604020202020204" pitchFamily="34" charset="0"/>
              </a:rPr>
              <a:t>First approach task sequence: </a:t>
            </a:r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65F335EA-F2F5-F890-BE2C-10A5C2407A9E}"/>
              </a:ext>
            </a:extLst>
          </p:cNvPr>
          <p:cNvSpPr txBox="1">
            <a:spLocks/>
          </p:cNvSpPr>
          <p:nvPr/>
        </p:nvSpPr>
        <p:spPr>
          <a:xfrm>
            <a:off x="15766247" y="20420292"/>
            <a:ext cx="12415985" cy="13381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Helvetica" panose="020B0604020202020204" pitchFamily="34" charset="0"/>
                <a:cs typeface="Helvetica" panose="020B0604020202020204" pitchFamily="34" charset="0"/>
              </a:rPr>
              <a:t>Second approach task sequence: </a:t>
            </a:r>
          </a:p>
        </p:txBody>
      </p:sp>
      <p:pic>
        <p:nvPicPr>
          <p:cNvPr id="99" name="Picture 98" descr="A grid with a blue tip&#10;&#10;Description automatically generated">
            <a:extLst>
              <a:ext uri="{FF2B5EF4-FFF2-40B4-BE49-F238E27FC236}">
                <a16:creationId xmlns:a16="http://schemas.microsoft.com/office/drawing/2014/main" id="{2CBECF25-30DC-615D-76AC-862667220A66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263" t="5486" r="5863" b="6048"/>
          <a:stretch/>
        </p:blipFill>
        <p:spPr>
          <a:xfrm>
            <a:off x="16103680" y="25774506"/>
            <a:ext cx="4504945" cy="4462889"/>
          </a:xfrm>
          <a:prstGeom prst="rect">
            <a:avLst/>
          </a:prstGeom>
        </p:spPr>
      </p:pic>
      <p:sp>
        <p:nvSpPr>
          <p:cNvPr id="103" name="Title 1">
            <a:extLst>
              <a:ext uri="{FF2B5EF4-FFF2-40B4-BE49-F238E27FC236}">
                <a16:creationId xmlns:a16="http://schemas.microsoft.com/office/drawing/2014/main" id="{7405A486-1DAB-ABEA-1D25-6CEF95702A74}"/>
              </a:ext>
            </a:extLst>
          </p:cNvPr>
          <p:cNvSpPr txBox="1">
            <a:spLocks/>
          </p:cNvSpPr>
          <p:nvPr/>
        </p:nvSpPr>
        <p:spPr>
          <a:xfrm>
            <a:off x="15548008" y="4922604"/>
            <a:ext cx="4788502" cy="11460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>
                <a:latin typeface="Helvetica" panose="020B0604020202020204" pitchFamily="34" charset="0"/>
                <a:cs typeface="Helvetica" panose="020B0604020202020204" pitchFamily="34" charset="0"/>
              </a:rPr>
              <a:t>Stimuli examples: </a:t>
            </a:r>
          </a:p>
        </p:txBody>
      </p:sp>
      <p:pic>
        <p:nvPicPr>
          <p:cNvPr id="104" name="Picture 103" descr="A close-up of a puzzle&#10;&#10;Description automatically generated">
            <a:extLst>
              <a:ext uri="{FF2B5EF4-FFF2-40B4-BE49-F238E27FC236}">
                <a16:creationId xmlns:a16="http://schemas.microsoft.com/office/drawing/2014/main" id="{ADFB1414-5EA4-E920-FB12-26C9757483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675161" y="5775521"/>
            <a:ext cx="2339430" cy="2339430"/>
          </a:xfrm>
          <a:prstGeom prst="rect">
            <a:avLst/>
          </a:prstGeom>
        </p:spPr>
      </p:pic>
      <p:pic>
        <p:nvPicPr>
          <p:cNvPr id="105" name="Picture 104" descr="A yellow and orange toy&#10;&#10;Description automatically generated">
            <a:extLst>
              <a:ext uri="{FF2B5EF4-FFF2-40B4-BE49-F238E27FC236}">
                <a16:creationId xmlns:a16="http://schemas.microsoft.com/office/drawing/2014/main" id="{B9139A8D-0FDF-809E-610A-A925F207819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819770" y="6494317"/>
            <a:ext cx="2339430" cy="2339430"/>
          </a:xfrm>
          <a:prstGeom prst="rect">
            <a:avLst/>
          </a:prstGeom>
        </p:spPr>
      </p:pic>
      <p:pic>
        <p:nvPicPr>
          <p:cNvPr id="106" name="Picture 105" descr="A red rubber toy with colorful dots&#10;&#10;Description automatically generated">
            <a:extLst>
              <a:ext uri="{FF2B5EF4-FFF2-40B4-BE49-F238E27FC236}">
                <a16:creationId xmlns:a16="http://schemas.microsoft.com/office/drawing/2014/main" id="{1D388E8C-5058-5B16-F87E-16DBD8EAF9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489280" y="5163487"/>
            <a:ext cx="2339430" cy="2339430"/>
          </a:xfrm>
          <a:prstGeom prst="rect">
            <a:avLst/>
          </a:prstGeom>
        </p:spPr>
      </p:pic>
      <p:pic>
        <p:nvPicPr>
          <p:cNvPr id="107" name="Picture 106" descr="A pink fluffy bunny ears&#10;&#10;Description automatically generated with medium confidence">
            <a:extLst>
              <a:ext uri="{FF2B5EF4-FFF2-40B4-BE49-F238E27FC236}">
                <a16:creationId xmlns:a16="http://schemas.microsoft.com/office/drawing/2014/main" id="{E4923D32-66C2-7A1C-4AEC-F52F4969EA6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623079" y="6314206"/>
            <a:ext cx="2346674" cy="2346674"/>
          </a:xfrm>
          <a:prstGeom prst="rect">
            <a:avLst/>
          </a:prstGeom>
        </p:spPr>
      </p:pic>
      <p:pic>
        <p:nvPicPr>
          <p:cNvPr id="108" name="Picture 107" descr="A bunch of colorful objects&#10;&#10;Description automatically generated">
            <a:extLst>
              <a:ext uri="{FF2B5EF4-FFF2-40B4-BE49-F238E27FC236}">
                <a16:creationId xmlns:a16="http://schemas.microsoft.com/office/drawing/2014/main" id="{36804026-B4FB-D2E5-80A1-12870B5797B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51574" y="4984770"/>
            <a:ext cx="2346672" cy="2346672"/>
          </a:xfrm>
          <a:prstGeom prst="rect">
            <a:avLst/>
          </a:prstGeom>
        </p:spPr>
      </p:pic>
      <p:pic>
        <p:nvPicPr>
          <p:cNvPr id="109" name="Picture 108" descr="A close-up of a pink and green object&#10;&#10;Description automatically generated">
            <a:extLst>
              <a:ext uri="{FF2B5EF4-FFF2-40B4-BE49-F238E27FC236}">
                <a16:creationId xmlns:a16="http://schemas.microsoft.com/office/drawing/2014/main" id="{0E915964-D9F6-FA3D-CF69-46739A6DEE5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528556" y="6524956"/>
            <a:ext cx="2355903" cy="2355903"/>
          </a:xfrm>
          <a:prstGeom prst="rect">
            <a:avLst/>
          </a:prstGeom>
        </p:spPr>
      </p:pic>
      <p:pic>
        <p:nvPicPr>
          <p:cNvPr id="110" name="Picture 109" descr="A blue and purple ceramic figurine&#10;&#10;Description automatically generated">
            <a:extLst>
              <a:ext uri="{FF2B5EF4-FFF2-40B4-BE49-F238E27FC236}">
                <a16:creationId xmlns:a16="http://schemas.microsoft.com/office/drawing/2014/main" id="{1AF296C6-D603-243C-2DB1-7D2F28B52C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158845" y="5302702"/>
            <a:ext cx="2355904" cy="2355904"/>
          </a:xfrm>
          <a:prstGeom prst="rect">
            <a:avLst/>
          </a:prstGeom>
        </p:spPr>
      </p:pic>
      <p:pic>
        <p:nvPicPr>
          <p:cNvPr id="24" name="Graphic 23" descr="Mouse with solid fill">
            <a:extLst>
              <a:ext uri="{FF2B5EF4-FFF2-40B4-BE49-F238E27FC236}">
                <a16:creationId xmlns:a16="http://schemas.microsoft.com/office/drawing/2014/main" id="{D8F00CE7-C128-AA42-49A8-BEF09373210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601610" y="11928988"/>
            <a:ext cx="913742" cy="913742"/>
          </a:xfrm>
          <a:prstGeom prst="rect">
            <a:avLst/>
          </a:prstGeom>
        </p:spPr>
      </p:pic>
      <p:pic>
        <p:nvPicPr>
          <p:cNvPr id="29" name="Graphic 28" descr="Mouse with solid fill">
            <a:extLst>
              <a:ext uri="{FF2B5EF4-FFF2-40B4-BE49-F238E27FC236}">
                <a16:creationId xmlns:a16="http://schemas.microsoft.com/office/drawing/2014/main" id="{8BC0F868-3BCE-B685-9B22-BDDF05810E1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704832" y="15578441"/>
            <a:ext cx="949887" cy="949887"/>
          </a:xfrm>
          <a:prstGeom prst="rect">
            <a:avLst/>
          </a:prstGeom>
        </p:spPr>
      </p:pic>
      <p:sp>
        <p:nvSpPr>
          <p:cNvPr id="62" name="Arrow: Right 61">
            <a:extLst>
              <a:ext uri="{FF2B5EF4-FFF2-40B4-BE49-F238E27FC236}">
                <a16:creationId xmlns:a16="http://schemas.microsoft.com/office/drawing/2014/main" id="{FC87D05C-02EF-C1B5-D4E6-CAFDC1B2B22E}"/>
              </a:ext>
            </a:extLst>
          </p:cNvPr>
          <p:cNvSpPr/>
          <p:nvPr/>
        </p:nvSpPr>
        <p:spPr>
          <a:xfrm rot="18897649">
            <a:off x="18275021" y="11240589"/>
            <a:ext cx="695495" cy="3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Multiplication Sign 65">
            <a:extLst>
              <a:ext uri="{FF2B5EF4-FFF2-40B4-BE49-F238E27FC236}">
                <a16:creationId xmlns:a16="http://schemas.microsoft.com/office/drawing/2014/main" id="{C4D3833B-2BBA-1D71-2A69-3BE7B15DACEE}"/>
              </a:ext>
            </a:extLst>
          </p:cNvPr>
          <p:cNvSpPr/>
          <p:nvPr/>
        </p:nvSpPr>
        <p:spPr>
          <a:xfrm>
            <a:off x="18089665" y="14706845"/>
            <a:ext cx="436696" cy="35635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EB2803-E668-7BE4-8C07-2E7DE93B96FB}"/>
              </a:ext>
            </a:extLst>
          </p:cNvPr>
          <p:cNvSpPr txBox="1"/>
          <p:nvPr/>
        </p:nvSpPr>
        <p:spPr>
          <a:xfrm>
            <a:off x="1410306" y="26728753"/>
            <a:ext cx="13345623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500" b="1" dirty="0">
                <a:latin typeface="Helvetica" panose="020B0604020202020204" pitchFamily="34" charset="0"/>
                <a:cs typeface="Helvetica" panose="020B0604020202020204" pitchFamily="34" charset="0"/>
              </a:rPr>
              <a:t>Design 2: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BB89-E2EC-449F-C794-7A84C6D63F5D}"/>
              </a:ext>
            </a:extLst>
          </p:cNvPr>
          <p:cNvSpPr txBox="1">
            <a:spLocks/>
          </p:cNvSpPr>
          <p:nvPr/>
        </p:nvSpPr>
        <p:spPr>
          <a:xfrm>
            <a:off x="15986605" y="9278267"/>
            <a:ext cx="4343413" cy="11666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Object-location association (Spatial)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553767FC-F066-E7DA-1CB8-4E20FB4BA7B0}"/>
              </a:ext>
            </a:extLst>
          </p:cNvPr>
          <p:cNvSpPr txBox="1">
            <a:spLocks/>
          </p:cNvSpPr>
          <p:nvPr/>
        </p:nvSpPr>
        <p:spPr>
          <a:xfrm>
            <a:off x="16453966" y="13660613"/>
            <a:ext cx="3329689" cy="7213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Categorization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A7725A7-D974-2E66-71FD-EF4E49A49EF8}"/>
              </a:ext>
            </a:extLst>
          </p:cNvPr>
          <p:cNvSpPr/>
          <p:nvPr/>
        </p:nvSpPr>
        <p:spPr>
          <a:xfrm>
            <a:off x="16022416" y="18533235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1D spatial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2500C4C-30B8-7343-70BE-585B02D21649}"/>
              </a:ext>
            </a:extLst>
          </p:cNvPr>
          <p:cNvSpPr/>
          <p:nvPr/>
        </p:nvSpPr>
        <p:spPr>
          <a:xfrm>
            <a:off x="19214152" y="18560395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1D categorization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C02AD4C-31EE-B77E-00E8-E65328E481E7}"/>
              </a:ext>
            </a:extLst>
          </p:cNvPr>
          <p:cNvSpPr/>
          <p:nvPr/>
        </p:nvSpPr>
        <p:spPr>
          <a:xfrm>
            <a:off x="22449640" y="18557830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2D spatial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237EEFE-774F-701A-CF96-56AB8A57A22A}"/>
              </a:ext>
            </a:extLst>
          </p:cNvPr>
          <p:cNvSpPr/>
          <p:nvPr/>
        </p:nvSpPr>
        <p:spPr>
          <a:xfrm>
            <a:off x="25685128" y="18557830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2D categorization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AC13BE-82F1-C388-61AD-BE60B28513A6}"/>
              </a:ext>
            </a:extLst>
          </p:cNvPr>
          <p:cNvSpPr/>
          <p:nvPr/>
        </p:nvSpPr>
        <p:spPr>
          <a:xfrm>
            <a:off x="18760478" y="18956504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279006CE-98CE-CFC3-014E-EE485E23B010}"/>
              </a:ext>
            </a:extLst>
          </p:cNvPr>
          <p:cNvSpPr/>
          <p:nvPr/>
        </p:nvSpPr>
        <p:spPr>
          <a:xfrm>
            <a:off x="21959886" y="18940058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5C108E24-9768-24D7-1D49-537CEF648B7E}"/>
              </a:ext>
            </a:extLst>
          </p:cNvPr>
          <p:cNvSpPr/>
          <p:nvPr/>
        </p:nvSpPr>
        <p:spPr>
          <a:xfrm>
            <a:off x="25194622" y="18882315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4F23C034-FD9B-A2AE-3560-C13B51FFFD61}"/>
              </a:ext>
            </a:extLst>
          </p:cNvPr>
          <p:cNvSpPr txBox="1">
            <a:spLocks/>
          </p:cNvSpPr>
          <p:nvPr/>
        </p:nvSpPr>
        <p:spPr>
          <a:xfrm>
            <a:off x="16380363" y="19941974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7193985D-C944-755D-AEB9-67E08E5EE00F}"/>
              </a:ext>
            </a:extLst>
          </p:cNvPr>
          <p:cNvSpPr txBox="1">
            <a:spLocks/>
          </p:cNvSpPr>
          <p:nvPr/>
        </p:nvSpPr>
        <p:spPr>
          <a:xfrm>
            <a:off x="22717474" y="19975881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836739B9-8CA8-A213-E289-3ACF52876009}"/>
              </a:ext>
            </a:extLst>
          </p:cNvPr>
          <p:cNvSpPr txBox="1">
            <a:spLocks/>
          </p:cNvSpPr>
          <p:nvPr/>
        </p:nvSpPr>
        <p:spPr>
          <a:xfrm>
            <a:off x="19572099" y="19975882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0EF95062-C25F-316A-DB60-E0742A8D015A}"/>
              </a:ext>
            </a:extLst>
          </p:cNvPr>
          <p:cNvSpPr txBox="1">
            <a:spLocks/>
          </p:cNvSpPr>
          <p:nvPr/>
        </p:nvSpPr>
        <p:spPr>
          <a:xfrm>
            <a:off x="26047251" y="19972409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13C385F7-089F-1AF1-19B3-C469EF2273EB}"/>
              </a:ext>
            </a:extLst>
          </p:cNvPr>
          <p:cNvSpPr/>
          <p:nvPr/>
        </p:nvSpPr>
        <p:spPr>
          <a:xfrm>
            <a:off x="16103680" y="21438402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1D spatial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92EBE0F0-A120-CEDA-CF4B-557BE64E6156}"/>
              </a:ext>
            </a:extLst>
          </p:cNvPr>
          <p:cNvSpPr/>
          <p:nvPr/>
        </p:nvSpPr>
        <p:spPr>
          <a:xfrm>
            <a:off x="19286844" y="21444781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2D spatial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43B9A42-515F-5067-7D2C-E8851C8A9361}"/>
              </a:ext>
            </a:extLst>
          </p:cNvPr>
          <p:cNvSpPr/>
          <p:nvPr/>
        </p:nvSpPr>
        <p:spPr>
          <a:xfrm>
            <a:off x="22577637" y="21472486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Mixed categorization</a:t>
            </a:r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D77DB3FD-BC23-CC1F-4E5F-9C13D82FD449}"/>
              </a:ext>
            </a:extLst>
          </p:cNvPr>
          <p:cNvSpPr/>
          <p:nvPr/>
        </p:nvSpPr>
        <p:spPr>
          <a:xfrm>
            <a:off x="18841742" y="21861671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DFFABC45-8647-E6A5-53FA-9B3AAE429593}"/>
              </a:ext>
            </a:extLst>
          </p:cNvPr>
          <p:cNvSpPr/>
          <p:nvPr/>
        </p:nvSpPr>
        <p:spPr>
          <a:xfrm>
            <a:off x="22041149" y="21893841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0579B3A8-6DAC-50C6-4AF5-ABC65625196F}"/>
              </a:ext>
            </a:extLst>
          </p:cNvPr>
          <p:cNvSpPr txBox="1">
            <a:spLocks/>
          </p:cNvSpPr>
          <p:nvPr/>
        </p:nvSpPr>
        <p:spPr>
          <a:xfrm>
            <a:off x="16461627" y="22895267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6FDF2695-65BE-FD3D-3C63-70B9A9657DE7}"/>
              </a:ext>
            </a:extLst>
          </p:cNvPr>
          <p:cNvSpPr txBox="1">
            <a:spLocks/>
          </p:cNvSpPr>
          <p:nvPr/>
        </p:nvSpPr>
        <p:spPr>
          <a:xfrm>
            <a:off x="19653363" y="22881166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77" name="Title 1">
            <a:extLst>
              <a:ext uri="{FF2B5EF4-FFF2-40B4-BE49-F238E27FC236}">
                <a16:creationId xmlns:a16="http://schemas.microsoft.com/office/drawing/2014/main" id="{700D7502-5813-615B-FCE7-FA2FF0CDEF53}"/>
              </a:ext>
            </a:extLst>
          </p:cNvPr>
          <p:cNvSpPr txBox="1">
            <a:spLocks/>
          </p:cNvSpPr>
          <p:nvPr/>
        </p:nvSpPr>
        <p:spPr>
          <a:xfrm>
            <a:off x="22935584" y="22929291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</p:txBody>
      </p:sp>
      <p:pic>
        <p:nvPicPr>
          <p:cNvPr id="84" name="Graphic 83" descr="Mouse with solid fill">
            <a:extLst>
              <a:ext uri="{FF2B5EF4-FFF2-40B4-BE49-F238E27FC236}">
                <a16:creationId xmlns:a16="http://schemas.microsoft.com/office/drawing/2014/main" id="{E04260D4-49B4-AC76-2179-F712AD2B51C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640759" y="27990261"/>
            <a:ext cx="898082" cy="898082"/>
          </a:xfrm>
          <a:prstGeom prst="rect">
            <a:avLst/>
          </a:prstGeom>
        </p:spPr>
      </p:pic>
      <p:sp>
        <p:nvSpPr>
          <p:cNvPr id="87" name="Arrow: Right 86">
            <a:extLst>
              <a:ext uri="{FF2B5EF4-FFF2-40B4-BE49-F238E27FC236}">
                <a16:creationId xmlns:a16="http://schemas.microsoft.com/office/drawing/2014/main" id="{42CBF649-6E3C-3749-ADF6-F85E90B5C40D}"/>
              </a:ext>
            </a:extLst>
          </p:cNvPr>
          <p:cNvSpPr/>
          <p:nvPr/>
        </p:nvSpPr>
        <p:spPr>
          <a:xfrm rot="19536130">
            <a:off x="20825079" y="27333734"/>
            <a:ext cx="659557" cy="39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4FADBBCF-6C90-BF82-E0D3-A45E30525D60}"/>
              </a:ext>
            </a:extLst>
          </p:cNvPr>
          <p:cNvSpPr txBox="1">
            <a:spLocks/>
          </p:cNvSpPr>
          <p:nvPr/>
        </p:nvSpPr>
        <p:spPr>
          <a:xfrm>
            <a:off x="15663883" y="24570531"/>
            <a:ext cx="5250220" cy="12350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Object-location association (Spatial)</a:t>
            </a:r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039EB169-8F76-99B3-4DC5-FFC94180A2DC}"/>
              </a:ext>
            </a:extLst>
          </p:cNvPr>
          <p:cNvSpPr txBox="1">
            <a:spLocks/>
          </p:cNvSpPr>
          <p:nvPr/>
        </p:nvSpPr>
        <p:spPr>
          <a:xfrm>
            <a:off x="15986605" y="33981865"/>
            <a:ext cx="13568361" cy="159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b="1" dirty="0">
                <a:latin typeface="Helvetica" panose="020B0604020202020204" pitchFamily="34" charset="0"/>
                <a:cs typeface="Helvetica" panose="020B0604020202020204" pitchFamily="34" charset="0"/>
              </a:rPr>
              <a:t>Initial approach task sequence: 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1CEF3FF-6CC5-DA84-8E53-84AEED213B5B}"/>
              </a:ext>
            </a:extLst>
          </p:cNvPr>
          <p:cNvSpPr/>
          <p:nvPr/>
        </p:nvSpPr>
        <p:spPr>
          <a:xfrm>
            <a:off x="16241096" y="35147078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1D spatial</a:t>
            </a: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371B53C8-A477-ED0A-614F-007980FCDC06}"/>
              </a:ext>
            </a:extLst>
          </p:cNvPr>
          <p:cNvSpPr/>
          <p:nvPr/>
        </p:nvSpPr>
        <p:spPr>
          <a:xfrm>
            <a:off x="19432832" y="35174238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Inter spatial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84FE046E-8892-2C23-EE52-8A1D1526D159}"/>
              </a:ext>
            </a:extLst>
          </p:cNvPr>
          <p:cNvSpPr/>
          <p:nvPr/>
        </p:nvSpPr>
        <p:spPr>
          <a:xfrm>
            <a:off x="22668320" y="35171673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1D categorization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DA907983-973C-0657-769F-4621CBBD6A67}"/>
              </a:ext>
            </a:extLst>
          </p:cNvPr>
          <p:cNvSpPr/>
          <p:nvPr/>
        </p:nvSpPr>
        <p:spPr>
          <a:xfrm>
            <a:off x="25903808" y="35171673"/>
            <a:ext cx="2950919" cy="15730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Inter categorization</a:t>
            </a:r>
          </a:p>
        </p:txBody>
      </p:sp>
      <p:sp>
        <p:nvSpPr>
          <p:cNvPr id="94" name="Arrow: Right 93">
            <a:extLst>
              <a:ext uri="{FF2B5EF4-FFF2-40B4-BE49-F238E27FC236}">
                <a16:creationId xmlns:a16="http://schemas.microsoft.com/office/drawing/2014/main" id="{D08DBD15-74A2-F053-F5F1-4AF43C166A3C}"/>
              </a:ext>
            </a:extLst>
          </p:cNvPr>
          <p:cNvSpPr/>
          <p:nvPr/>
        </p:nvSpPr>
        <p:spPr>
          <a:xfrm>
            <a:off x="18979158" y="35570347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Right 94">
            <a:extLst>
              <a:ext uri="{FF2B5EF4-FFF2-40B4-BE49-F238E27FC236}">
                <a16:creationId xmlns:a16="http://schemas.microsoft.com/office/drawing/2014/main" id="{F1A5BF06-AB45-8190-42E4-24F1A987A66B}"/>
              </a:ext>
            </a:extLst>
          </p:cNvPr>
          <p:cNvSpPr/>
          <p:nvPr/>
        </p:nvSpPr>
        <p:spPr>
          <a:xfrm>
            <a:off x="22178566" y="35553901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C3910142-97C4-8AEC-37F9-3AEE00D70981}"/>
              </a:ext>
            </a:extLst>
          </p:cNvPr>
          <p:cNvSpPr/>
          <p:nvPr/>
        </p:nvSpPr>
        <p:spPr>
          <a:xfrm>
            <a:off x="25413302" y="35496158"/>
            <a:ext cx="701763" cy="554257"/>
          </a:xfrm>
          <a:prstGeom prst="rightArrow">
            <a:avLst/>
          </a:prstGeom>
          <a:solidFill>
            <a:srgbClr val="FFFF99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B180ADDA-FAD3-ADD0-A9C2-832E0AE7D1DC}"/>
              </a:ext>
            </a:extLst>
          </p:cNvPr>
          <p:cNvSpPr txBox="1">
            <a:spLocks/>
          </p:cNvSpPr>
          <p:nvPr/>
        </p:nvSpPr>
        <p:spPr>
          <a:xfrm>
            <a:off x="16599043" y="36579880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213696EF-8887-A2B7-AE50-5ABFFDE02D2D}"/>
              </a:ext>
            </a:extLst>
          </p:cNvPr>
          <p:cNvSpPr txBox="1">
            <a:spLocks/>
          </p:cNvSpPr>
          <p:nvPr/>
        </p:nvSpPr>
        <p:spPr>
          <a:xfrm>
            <a:off x="22936154" y="36613787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</p:txBody>
      </p:sp>
      <p:sp>
        <p:nvSpPr>
          <p:cNvPr id="111" name="Title 1">
            <a:extLst>
              <a:ext uri="{FF2B5EF4-FFF2-40B4-BE49-F238E27FC236}">
                <a16:creationId xmlns:a16="http://schemas.microsoft.com/office/drawing/2014/main" id="{FC626455-1A6B-98D9-4D30-EA73BF12259B}"/>
              </a:ext>
            </a:extLst>
          </p:cNvPr>
          <p:cNvSpPr txBox="1">
            <a:spLocks/>
          </p:cNvSpPr>
          <p:nvPr/>
        </p:nvSpPr>
        <p:spPr>
          <a:xfrm>
            <a:off x="19790779" y="36613788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train</a:t>
            </a:r>
          </a:p>
        </p:txBody>
      </p:sp>
      <p:sp>
        <p:nvSpPr>
          <p:cNvPr id="112" name="Title 1">
            <a:extLst>
              <a:ext uri="{FF2B5EF4-FFF2-40B4-BE49-F238E27FC236}">
                <a16:creationId xmlns:a16="http://schemas.microsoft.com/office/drawing/2014/main" id="{BBCCC2AF-35A4-BED6-699D-444B8DF54F7B}"/>
              </a:ext>
            </a:extLst>
          </p:cNvPr>
          <p:cNvSpPr txBox="1">
            <a:spLocks/>
          </p:cNvSpPr>
          <p:nvPr/>
        </p:nvSpPr>
        <p:spPr>
          <a:xfrm>
            <a:off x="26265931" y="36610315"/>
            <a:ext cx="2235023" cy="9578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800" dirty="0">
                <a:latin typeface="Helvetica" panose="020B0604020202020204" pitchFamily="34" charset="0"/>
                <a:cs typeface="Helvetica" panose="020B0604020202020204" pitchFamily="34" charset="0"/>
              </a:rPr>
              <a:t>test</a:t>
            </a:r>
          </a:p>
        </p:txBody>
      </p:sp>
      <p:sp>
        <p:nvSpPr>
          <p:cNvPr id="113" name="Multiplication Sign 112">
            <a:extLst>
              <a:ext uri="{FF2B5EF4-FFF2-40B4-BE49-F238E27FC236}">
                <a16:creationId xmlns:a16="http://schemas.microsoft.com/office/drawing/2014/main" id="{ECC7EA0C-C324-1E70-794B-1404BFBCECE9}"/>
              </a:ext>
            </a:extLst>
          </p:cNvPr>
          <p:cNvSpPr/>
          <p:nvPr/>
        </p:nvSpPr>
        <p:spPr>
          <a:xfrm>
            <a:off x="20695755" y="15601383"/>
            <a:ext cx="436696" cy="35635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BF911040-8EFE-CED1-9832-1D1AA2BEF850}"/>
              </a:ext>
            </a:extLst>
          </p:cNvPr>
          <p:cNvSpPr/>
          <p:nvPr/>
        </p:nvSpPr>
        <p:spPr>
          <a:xfrm rot="18897649">
            <a:off x="20716999" y="11425957"/>
            <a:ext cx="695495" cy="3143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6232A8D4-9C42-EC0E-551C-EFC36908C189}"/>
              </a:ext>
            </a:extLst>
          </p:cNvPr>
          <p:cNvSpPr txBox="1">
            <a:spLocks/>
          </p:cNvSpPr>
          <p:nvPr/>
        </p:nvSpPr>
        <p:spPr>
          <a:xfrm>
            <a:off x="21809208" y="9092932"/>
            <a:ext cx="7732800" cy="1000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Spatial Layouts (counterbalanced):</a:t>
            </a:r>
          </a:p>
        </p:txBody>
      </p:sp>
      <p:graphicFrame>
        <p:nvGraphicFramePr>
          <p:cNvPr id="116" name="Table 115">
            <a:extLst>
              <a:ext uri="{FF2B5EF4-FFF2-40B4-BE49-F238E27FC236}">
                <a16:creationId xmlns:a16="http://schemas.microsoft.com/office/drawing/2014/main" id="{59910983-57B3-0B30-CFFF-CF3F16B1D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189089"/>
              </p:ext>
            </p:extLst>
          </p:nvPr>
        </p:nvGraphicFramePr>
        <p:xfrm>
          <a:off x="23352790" y="10080163"/>
          <a:ext cx="3635594" cy="228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97">
                  <a:extLst>
                    <a:ext uri="{9D8B030D-6E8A-4147-A177-3AD203B41FA5}">
                      <a16:colId xmlns:a16="http://schemas.microsoft.com/office/drawing/2014/main" val="2615987717"/>
                    </a:ext>
                  </a:extLst>
                </a:gridCol>
                <a:gridCol w="1817797">
                  <a:extLst>
                    <a:ext uri="{9D8B030D-6E8A-4147-A177-3AD203B41FA5}">
                      <a16:colId xmlns:a16="http://schemas.microsoft.com/office/drawing/2014/main" val="3181570539"/>
                    </a:ext>
                  </a:extLst>
                </a:gridCol>
              </a:tblGrid>
              <a:tr h="1144882">
                <a:tc>
                  <a:txBody>
                    <a:bodyPr/>
                    <a:lstStyle/>
                    <a:p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530055"/>
                  </a:ext>
                </a:extLst>
              </a:tr>
              <a:tr h="11448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="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89649"/>
                  </a:ext>
                </a:extLst>
              </a:tr>
            </a:tbl>
          </a:graphicData>
        </a:graphic>
      </p:graphicFrame>
      <p:graphicFrame>
        <p:nvGraphicFramePr>
          <p:cNvPr id="117" name="Table 116">
            <a:extLst>
              <a:ext uri="{FF2B5EF4-FFF2-40B4-BE49-F238E27FC236}">
                <a16:creationId xmlns:a16="http://schemas.microsoft.com/office/drawing/2014/main" id="{F0CD405E-352A-01DE-E881-DA8A5379C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478102"/>
              </p:ext>
            </p:extLst>
          </p:nvPr>
        </p:nvGraphicFramePr>
        <p:xfrm>
          <a:off x="23399384" y="12547310"/>
          <a:ext cx="3635594" cy="228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97">
                  <a:extLst>
                    <a:ext uri="{9D8B030D-6E8A-4147-A177-3AD203B41FA5}">
                      <a16:colId xmlns:a16="http://schemas.microsoft.com/office/drawing/2014/main" val="2615987717"/>
                    </a:ext>
                  </a:extLst>
                </a:gridCol>
                <a:gridCol w="1817797">
                  <a:extLst>
                    <a:ext uri="{9D8B030D-6E8A-4147-A177-3AD203B41FA5}">
                      <a16:colId xmlns:a16="http://schemas.microsoft.com/office/drawing/2014/main" val="3181570539"/>
                    </a:ext>
                  </a:extLst>
                </a:gridCol>
              </a:tblGrid>
              <a:tr h="1144882"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530055"/>
                  </a:ext>
                </a:extLst>
              </a:tr>
              <a:tr h="1144882"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89649"/>
                  </a:ext>
                </a:extLst>
              </a:tr>
            </a:tbl>
          </a:graphicData>
        </a:graphic>
      </p:graphicFrame>
      <p:graphicFrame>
        <p:nvGraphicFramePr>
          <p:cNvPr id="118" name="Table 117">
            <a:extLst>
              <a:ext uri="{FF2B5EF4-FFF2-40B4-BE49-F238E27FC236}">
                <a16:creationId xmlns:a16="http://schemas.microsoft.com/office/drawing/2014/main" id="{64EA0561-E93B-E027-95EE-C4079F50CF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968545"/>
              </p:ext>
            </p:extLst>
          </p:nvPr>
        </p:nvGraphicFramePr>
        <p:xfrm>
          <a:off x="23419251" y="15229384"/>
          <a:ext cx="3635594" cy="2289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7797">
                  <a:extLst>
                    <a:ext uri="{9D8B030D-6E8A-4147-A177-3AD203B41FA5}">
                      <a16:colId xmlns:a16="http://schemas.microsoft.com/office/drawing/2014/main" val="2615987717"/>
                    </a:ext>
                  </a:extLst>
                </a:gridCol>
                <a:gridCol w="1817797">
                  <a:extLst>
                    <a:ext uri="{9D8B030D-6E8A-4147-A177-3AD203B41FA5}">
                      <a16:colId xmlns:a16="http://schemas.microsoft.com/office/drawing/2014/main" val="3181570539"/>
                    </a:ext>
                  </a:extLst>
                </a:gridCol>
              </a:tblGrid>
              <a:tr h="1144882"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530055"/>
                  </a:ext>
                </a:extLst>
              </a:tr>
              <a:tr h="1144882"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800" b="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89649"/>
                  </a:ext>
                </a:extLst>
              </a:tr>
            </a:tbl>
          </a:graphicData>
        </a:graphic>
      </p:graphicFrame>
      <p:sp>
        <p:nvSpPr>
          <p:cNvPr id="119" name="Title 1">
            <a:extLst>
              <a:ext uri="{FF2B5EF4-FFF2-40B4-BE49-F238E27FC236}">
                <a16:creationId xmlns:a16="http://schemas.microsoft.com/office/drawing/2014/main" id="{F8B92197-F9C0-D028-DC8D-1C06071417C8}"/>
              </a:ext>
            </a:extLst>
          </p:cNvPr>
          <p:cNvSpPr txBox="1">
            <a:spLocks/>
          </p:cNvSpPr>
          <p:nvPr/>
        </p:nvSpPr>
        <p:spPr>
          <a:xfrm>
            <a:off x="21167852" y="12047030"/>
            <a:ext cx="2021428" cy="81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1D </a:t>
            </a: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6463D83E-DB64-5A04-307D-F56DE70BC289}"/>
              </a:ext>
            </a:extLst>
          </p:cNvPr>
          <p:cNvSpPr txBox="1">
            <a:spLocks/>
          </p:cNvSpPr>
          <p:nvPr/>
        </p:nvSpPr>
        <p:spPr>
          <a:xfrm>
            <a:off x="21732081" y="15955899"/>
            <a:ext cx="2021428" cy="81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/>
              <a:t>2D</a:t>
            </a:r>
            <a:r>
              <a:rPr lang="en-US" sz="3600" dirty="0"/>
              <a:t> </a:t>
            </a:r>
          </a:p>
        </p:txBody>
      </p:sp>
      <p:sp>
        <p:nvSpPr>
          <p:cNvPr id="124" name="Left Brace 123">
            <a:extLst>
              <a:ext uri="{FF2B5EF4-FFF2-40B4-BE49-F238E27FC236}">
                <a16:creationId xmlns:a16="http://schemas.microsoft.com/office/drawing/2014/main" id="{F6868BB5-88F9-F33A-1BCC-EE4D85BFCEAF}"/>
              </a:ext>
            </a:extLst>
          </p:cNvPr>
          <p:cNvSpPr/>
          <p:nvPr/>
        </p:nvSpPr>
        <p:spPr>
          <a:xfrm>
            <a:off x="22548299" y="10103050"/>
            <a:ext cx="546568" cy="456968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 descr="A screenshot of a computer&#10;&#10;Description automatically generated">
            <a:extLst>
              <a:ext uri="{FF2B5EF4-FFF2-40B4-BE49-F238E27FC236}">
                <a16:creationId xmlns:a16="http://schemas.microsoft.com/office/drawing/2014/main" id="{B5866C5D-0DB2-F6B7-DAE3-47F1A04BA0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" r="3721" b="1734"/>
          <a:stretch/>
        </p:blipFill>
        <p:spPr>
          <a:xfrm>
            <a:off x="16057995" y="30996938"/>
            <a:ext cx="4646837" cy="3111121"/>
          </a:xfrm>
          <a:prstGeom prst="rect">
            <a:avLst/>
          </a:prstGeom>
        </p:spPr>
      </p:pic>
      <p:pic>
        <p:nvPicPr>
          <p:cNvPr id="126" name="Graphic 125" descr="Mouse with solid fill">
            <a:extLst>
              <a:ext uri="{FF2B5EF4-FFF2-40B4-BE49-F238E27FC236}">
                <a16:creationId xmlns:a16="http://schemas.microsoft.com/office/drawing/2014/main" id="{A1CE4311-2228-0CCF-0CC4-2517D6E8A54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0924391" y="32237142"/>
            <a:ext cx="949887" cy="949887"/>
          </a:xfrm>
          <a:prstGeom prst="rect">
            <a:avLst/>
          </a:prstGeom>
        </p:spPr>
      </p:pic>
      <p:sp>
        <p:nvSpPr>
          <p:cNvPr id="127" name="Multiplication Sign 126">
            <a:extLst>
              <a:ext uri="{FF2B5EF4-FFF2-40B4-BE49-F238E27FC236}">
                <a16:creationId xmlns:a16="http://schemas.microsoft.com/office/drawing/2014/main" id="{5F2DC905-A847-1AC5-F098-E89DF33515F2}"/>
              </a:ext>
            </a:extLst>
          </p:cNvPr>
          <p:cNvSpPr/>
          <p:nvPr/>
        </p:nvSpPr>
        <p:spPr>
          <a:xfrm>
            <a:off x="18309224" y="31365546"/>
            <a:ext cx="436696" cy="35635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6140E2AF-0464-9105-6F30-A9A5DA704715}"/>
              </a:ext>
            </a:extLst>
          </p:cNvPr>
          <p:cNvSpPr txBox="1">
            <a:spLocks/>
          </p:cNvSpPr>
          <p:nvPr/>
        </p:nvSpPr>
        <p:spPr>
          <a:xfrm>
            <a:off x="16529935" y="30284025"/>
            <a:ext cx="3524442" cy="7129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Categorization</a:t>
            </a:r>
          </a:p>
        </p:txBody>
      </p:sp>
      <p:sp>
        <p:nvSpPr>
          <p:cNvPr id="129" name="Multiplication Sign 128">
            <a:extLst>
              <a:ext uri="{FF2B5EF4-FFF2-40B4-BE49-F238E27FC236}">
                <a16:creationId xmlns:a16="http://schemas.microsoft.com/office/drawing/2014/main" id="{BDE547C9-D12D-3428-F045-C8EFED3017E1}"/>
              </a:ext>
            </a:extLst>
          </p:cNvPr>
          <p:cNvSpPr/>
          <p:nvPr/>
        </p:nvSpPr>
        <p:spPr>
          <a:xfrm>
            <a:off x="20915314" y="32260084"/>
            <a:ext cx="436696" cy="356352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 descr="A close-up of a puzzle&#10;&#10;Description automatically generated">
            <a:extLst>
              <a:ext uri="{FF2B5EF4-FFF2-40B4-BE49-F238E27FC236}">
                <a16:creationId xmlns:a16="http://schemas.microsoft.com/office/drawing/2014/main" id="{589247D0-E717-AB89-C87E-0F72CD6DA4E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0751" y="32002139"/>
            <a:ext cx="1061323" cy="1061323"/>
          </a:xfrm>
          <a:prstGeom prst="rect">
            <a:avLst/>
          </a:prstGeom>
        </p:spPr>
      </p:pic>
      <p:pic>
        <p:nvPicPr>
          <p:cNvPr id="130" name="Picture 129" descr="A close-up of a puzzle&#10;&#10;Description automatically generated">
            <a:extLst>
              <a:ext uri="{FF2B5EF4-FFF2-40B4-BE49-F238E27FC236}">
                <a16:creationId xmlns:a16="http://schemas.microsoft.com/office/drawing/2014/main" id="{0A29F8CF-74EC-E760-4EB8-BF2799780528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384" y="27652302"/>
            <a:ext cx="1061323" cy="1061323"/>
          </a:xfrm>
          <a:prstGeom prst="rect">
            <a:avLst/>
          </a:prstGeom>
        </p:spPr>
      </p:pic>
      <p:sp>
        <p:nvSpPr>
          <p:cNvPr id="86" name="Arrow: Right 85">
            <a:extLst>
              <a:ext uri="{FF2B5EF4-FFF2-40B4-BE49-F238E27FC236}">
                <a16:creationId xmlns:a16="http://schemas.microsoft.com/office/drawing/2014/main" id="{BDB2F012-EFAB-2295-8387-797971248034}"/>
              </a:ext>
            </a:extLst>
          </p:cNvPr>
          <p:cNvSpPr/>
          <p:nvPr/>
        </p:nvSpPr>
        <p:spPr>
          <a:xfrm rot="19536130">
            <a:off x="18500391" y="27279469"/>
            <a:ext cx="659557" cy="3960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" name="Picture 130" descr="A red rubber toy with colorful dots&#10;&#10;Description automatically generated">
            <a:extLst>
              <a:ext uri="{FF2B5EF4-FFF2-40B4-BE49-F238E27FC236}">
                <a16:creationId xmlns:a16="http://schemas.microsoft.com/office/drawing/2014/main" id="{AD8C39DF-A501-3B8A-D9DD-6C269B93088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71113" y="11378636"/>
            <a:ext cx="1207854" cy="1207854"/>
          </a:xfrm>
          <a:prstGeom prst="rect">
            <a:avLst/>
          </a:prstGeom>
        </p:spPr>
      </p:pic>
      <p:pic>
        <p:nvPicPr>
          <p:cNvPr id="132" name="Picture 131" descr="A red rubber toy with colorful dots&#10;&#10;Description automatically generated">
            <a:extLst>
              <a:ext uri="{FF2B5EF4-FFF2-40B4-BE49-F238E27FC236}">
                <a16:creationId xmlns:a16="http://schemas.microsoft.com/office/drawing/2014/main" id="{9A960069-5AE8-0B23-66F7-311939416B7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32126" y="15236385"/>
            <a:ext cx="1207854" cy="1207854"/>
          </a:xfrm>
          <a:prstGeom prst="rect">
            <a:avLst/>
          </a:prstGeom>
        </p:spPr>
      </p:pic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C4522651-8066-0B5A-97DA-CCA3886F4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515648"/>
              </p:ext>
            </p:extLst>
          </p:nvPr>
        </p:nvGraphicFramePr>
        <p:xfrm>
          <a:off x="22379724" y="25658335"/>
          <a:ext cx="3070912" cy="3163704"/>
        </p:xfrm>
        <a:graphic>
          <a:graphicData uri="http://schemas.openxmlformats.org/drawingml/2006/table">
            <a:tbl>
              <a:tblPr/>
              <a:tblGrid>
                <a:gridCol w="767728">
                  <a:extLst>
                    <a:ext uri="{9D8B030D-6E8A-4147-A177-3AD203B41FA5}">
                      <a16:colId xmlns:a16="http://schemas.microsoft.com/office/drawing/2014/main" val="3769938505"/>
                    </a:ext>
                  </a:extLst>
                </a:gridCol>
                <a:gridCol w="767728">
                  <a:extLst>
                    <a:ext uri="{9D8B030D-6E8A-4147-A177-3AD203B41FA5}">
                      <a16:colId xmlns:a16="http://schemas.microsoft.com/office/drawing/2014/main" val="1940958266"/>
                    </a:ext>
                  </a:extLst>
                </a:gridCol>
                <a:gridCol w="767728">
                  <a:extLst>
                    <a:ext uri="{9D8B030D-6E8A-4147-A177-3AD203B41FA5}">
                      <a16:colId xmlns:a16="http://schemas.microsoft.com/office/drawing/2014/main" val="1591986542"/>
                    </a:ext>
                  </a:extLst>
                </a:gridCol>
                <a:gridCol w="767728">
                  <a:extLst>
                    <a:ext uri="{9D8B030D-6E8A-4147-A177-3AD203B41FA5}">
                      <a16:colId xmlns:a16="http://schemas.microsoft.com/office/drawing/2014/main" val="2856484080"/>
                    </a:ext>
                  </a:extLst>
                </a:gridCol>
              </a:tblGrid>
              <a:tr h="79092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7937"/>
                  </a:ext>
                </a:extLst>
              </a:tr>
              <a:tr h="79092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52222"/>
                  </a:ext>
                </a:extLst>
              </a:tr>
              <a:tr h="79092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89163"/>
                  </a:ext>
                </a:extLst>
              </a:tr>
              <a:tr h="79092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53796"/>
                  </a:ext>
                </a:extLst>
              </a:tr>
            </a:tbl>
          </a:graphicData>
        </a:graphic>
      </p:graphicFrame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F9A0BF94-7710-0FF5-58FD-B73B88000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059927"/>
              </p:ext>
            </p:extLst>
          </p:nvPr>
        </p:nvGraphicFramePr>
        <p:xfrm>
          <a:off x="25687780" y="25629058"/>
          <a:ext cx="3214252" cy="3170544"/>
        </p:xfrm>
        <a:graphic>
          <a:graphicData uri="http://schemas.openxmlformats.org/drawingml/2006/table">
            <a:tbl>
              <a:tblPr/>
              <a:tblGrid>
                <a:gridCol w="803563">
                  <a:extLst>
                    <a:ext uri="{9D8B030D-6E8A-4147-A177-3AD203B41FA5}">
                      <a16:colId xmlns:a16="http://schemas.microsoft.com/office/drawing/2014/main" val="3769938505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1940958266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1591986542"/>
                    </a:ext>
                  </a:extLst>
                </a:gridCol>
                <a:gridCol w="803563">
                  <a:extLst>
                    <a:ext uri="{9D8B030D-6E8A-4147-A177-3AD203B41FA5}">
                      <a16:colId xmlns:a16="http://schemas.microsoft.com/office/drawing/2014/main" val="2856484080"/>
                    </a:ext>
                  </a:extLst>
                </a:gridCol>
              </a:tblGrid>
              <a:tr h="79263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7937"/>
                  </a:ext>
                </a:extLst>
              </a:tr>
              <a:tr h="79263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52222"/>
                  </a:ext>
                </a:extLst>
              </a:tr>
              <a:tr h="79263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89163"/>
                  </a:ext>
                </a:extLst>
              </a:tr>
              <a:tr h="792636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53796"/>
                  </a:ext>
                </a:extLst>
              </a:tr>
            </a:tbl>
          </a:graphicData>
        </a:graphic>
      </p:graphicFrame>
      <p:graphicFrame>
        <p:nvGraphicFramePr>
          <p:cNvPr id="137" name="Table 136">
            <a:extLst>
              <a:ext uri="{FF2B5EF4-FFF2-40B4-BE49-F238E27FC236}">
                <a16:creationId xmlns:a16="http://schemas.microsoft.com/office/drawing/2014/main" id="{63E0F4FD-6264-DF9B-4AFB-CA119CFB26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471515"/>
              </p:ext>
            </p:extLst>
          </p:nvPr>
        </p:nvGraphicFramePr>
        <p:xfrm>
          <a:off x="23153684" y="31086144"/>
          <a:ext cx="3110132" cy="3188040"/>
        </p:xfrm>
        <a:graphic>
          <a:graphicData uri="http://schemas.openxmlformats.org/drawingml/2006/table">
            <a:tbl>
              <a:tblPr/>
              <a:tblGrid>
                <a:gridCol w="777533">
                  <a:extLst>
                    <a:ext uri="{9D8B030D-6E8A-4147-A177-3AD203B41FA5}">
                      <a16:colId xmlns:a16="http://schemas.microsoft.com/office/drawing/2014/main" val="3769938505"/>
                    </a:ext>
                  </a:extLst>
                </a:gridCol>
                <a:gridCol w="777533">
                  <a:extLst>
                    <a:ext uri="{9D8B030D-6E8A-4147-A177-3AD203B41FA5}">
                      <a16:colId xmlns:a16="http://schemas.microsoft.com/office/drawing/2014/main" val="1940958266"/>
                    </a:ext>
                  </a:extLst>
                </a:gridCol>
                <a:gridCol w="777533">
                  <a:extLst>
                    <a:ext uri="{9D8B030D-6E8A-4147-A177-3AD203B41FA5}">
                      <a16:colId xmlns:a16="http://schemas.microsoft.com/office/drawing/2014/main" val="1591986542"/>
                    </a:ext>
                  </a:extLst>
                </a:gridCol>
                <a:gridCol w="777533">
                  <a:extLst>
                    <a:ext uri="{9D8B030D-6E8A-4147-A177-3AD203B41FA5}">
                      <a16:colId xmlns:a16="http://schemas.microsoft.com/office/drawing/2014/main" val="2856484080"/>
                    </a:ext>
                  </a:extLst>
                </a:gridCol>
              </a:tblGrid>
              <a:tr h="79701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7937"/>
                  </a:ext>
                </a:extLst>
              </a:tr>
              <a:tr h="79701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52222"/>
                  </a:ext>
                </a:extLst>
              </a:tr>
              <a:tr h="79701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489163"/>
                  </a:ext>
                </a:extLst>
              </a:tr>
              <a:tr h="79701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653796"/>
                  </a:ext>
                </a:extLst>
              </a:tr>
            </a:tbl>
          </a:graphicData>
        </a:graphic>
      </p:graphicFrame>
      <p:sp>
        <p:nvSpPr>
          <p:cNvPr id="138" name="Title 1">
            <a:extLst>
              <a:ext uri="{FF2B5EF4-FFF2-40B4-BE49-F238E27FC236}">
                <a16:creationId xmlns:a16="http://schemas.microsoft.com/office/drawing/2014/main" id="{1680C478-2FA5-E9BA-29C2-44CD9F9D7F63}"/>
              </a:ext>
            </a:extLst>
          </p:cNvPr>
          <p:cNvSpPr txBox="1">
            <a:spLocks/>
          </p:cNvSpPr>
          <p:nvPr/>
        </p:nvSpPr>
        <p:spPr>
          <a:xfrm>
            <a:off x="24657072" y="29510771"/>
            <a:ext cx="2021428" cy="816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Helvetica" panose="020B0604020202020204" pitchFamily="34" charset="0"/>
                <a:cs typeface="Helvetica" panose="020B0604020202020204" pitchFamily="34" charset="0"/>
              </a:rPr>
              <a:t>1D</a:t>
            </a:r>
            <a:r>
              <a:rPr lang="en-US" sz="3600" dirty="0"/>
              <a:t> </a:t>
            </a:r>
          </a:p>
        </p:txBody>
      </p:sp>
      <p:sp>
        <p:nvSpPr>
          <p:cNvPr id="139" name="Left Brace 138">
            <a:extLst>
              <a:ext uri="{FF2B5EF4-FFF2-40B4-BE49-F238E27FC236}">
                <a16:creationId xmlns:a16="http://schemas.microsoft.com/office/drawing/2014/main" id="{9A6D4E39-BBA0-FDA2-6940-00E4B72CFD46}"/>
              </a:ext>
            </a:extLst>
          </p:cNvPr>
          <p:cNvSpPr/>
          <p:nvPr/>
        </p:nvSpPr>
        <p:spPr>
          <a:xfrm rot="16200000">
            <a:off x="25370083" y="26001717"/>
            <a:ext cx="510906" cy="655299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43D3D904-09D1-F3C1-12BA-2304F94D11C9}"/>
              </a:ext>
            </a:extLst>
          </p:cNvPr>
          <p:cNvSpPr txBox="1">
            <a:spLocks/>
          </p:cNvSpPr>
          <p:nvPr/>
        </p:nvSpPr>
        <p:spPr>
          <a:xfrm>
            <a:off x="22297720" y="30001811"/>
            <a:ext cx="4899300" cy="1331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b="1" dirty="0">
                <a:latin typeface="Helvetica" panose="020B0604020202020204" pitchFamily="34" charset="0"/>
                <a:cs typeface="Helvetica" panose="020B0604020202020204" pitchFamily="34" charset="0"/>
              </a:rPr>
              <a:t>Interdigitation (‘Inter’) 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350EA034-3DAF-BE3C-12AE-7E37E3345E85}"/>
              </a:ext>
            </a:extLst>
          </p:cNvPr>
          <p:cNvSpPr txBox="1">
            <a:spLocks/>
          </p:cNvSpPr>
          <p:nvPr/>
        </p:nvSpPr>
        <p:spPr>
          <a:xfrm>
            <a:off x="21828711" y="24470526"/>
            <a:ext cx="7507574" cy="1166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Spatial Layouts (counterbalanced):</a:t>
            </a:r>
          </a:p>
        </p:txBody>
      </p:sp>
      <p:graphicFrame>
        <p:nvGraphicFramePr>
          <p:cNvPr id="153" name="Table 152">
            <a:extLst>
              <a:ext uri="{FF2B5EF4-FFF2-40B4-BE49-F238E27FC236}">
                <a16:creationId xmlns:a16="http://schemas.microsoft.com/office/drawing/2014/main" id="{3EDEC7A3-CC1A-C47A-2754-D09D6C4C5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434637"/>
              </p:ext>
            </p:extLst>
          </p:nvPr>
        </p:nvGraphicFramePr>
        <p:xfrm>
          <a:off x="27328968" y="10678750"/>
          <a:ext cx="558905" cy="837120"/>
        </p:xfrm>
        <a:graphic>
          <a:graphicData uri="http://schemas.openxmlformats.org/drawingml/2006/table">
            <a:tbl>
              <a:tblPr/>
              <a:tblGrid>
                <a:gridCol w="558905">
                  <a:extLst>
                    <a:ext uri="{9D8B030D-6E8A-4147-A177-3AD203B41FA5}">
                      <a16:colId xmlns:a16="http://schemas.microsoft.com/office/drawing/2014/main" val="3769938505"/>
                    </a:ext>
                  </a:extLst>
                </a:gridCol>
              </a:tblGrid>
              <a:tr h="41856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7937"/>
                  </a:ext>
                </a:extLst>
              </a:tr>
              <a:tr h="41856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52222"/>
                  </a:ext>
                </a:extLst>
              </a:tr>
            </a:tbl>
          </a:graphicData>
        </a:graphic>
      </p:graphicFrame>
      <p:sp>
        <p:nvSpPr>
          <p:cNvPr id="154" name="Title 1">
            <a:extLst>
              <a:ext uri="{FF2B5EF4-FFF2-40B4-BE49-F238E27FC236}">
                <a16:creationId xmlns:a16="http://schemas.microsoft.com/office/drawing/2014/main" id="{03CA04EF-06D0-2CB0-98CA-B241ECBF57E1}"/>
              </a:ext>
            </a:extLst>
          </p:cNvPr>
          <p:cNvSpPr txBox="1">
            <a:spLocks/>
          </p:cNvSpPr>
          <p:nvPr/>
        </p:nvSpPr>
        <p:spPr>
          <a:xfrm>
            <a:off x="27952708" y="10623372"/>
            <a:ext cx="1178878" cy="54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brispo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8C503A72-D7FC-6BEF-943A-269CFF1743ED}"/>
              </a:ext>
            </a:extLst>
          </p:cNvPr>
          <p:cNvSpPr txBox="1">
            <a:spLocks/>
          </p:cNvSpPr>
          <p:nvPr/>
        </p:nvSpPr>
        <p:spPr>
          <a:xfrm>
            <a:off x="27941897" y="11019229"/>
            <a:ext cx="1178878" cy="54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daplen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6" name="Title 1">
            <a:extLst>
              <a:ext uri="{FF2B5EF4-FFF2-40B4-BE49-F238E27FC236}">
                <a16:creationId xmlns:a16="http://schemas.microsoft.com/office/drawing/2014/main" id="{CE7F52E7-08F4-941F-E5C1-1905F92F7C44}"/>
              </a:ext>
            </a:extLst>
          </p:cNvPr>
          <p:cNvSpPr txBox="1">
            <a:spLocks/>
          </p:cNvSpPr>
          <p:nvPr/>
        </p:nvSpPr>
        <p:spPr>
          <a:xfrm>
            <a:off x="27224554" y="10070373"/>
            <a:ext cx="1860256" cy="526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Categories: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CF13D2C8-9D06-E9A4-BBE3-2676F010A40D}"/>
              </a:ext>
            </a:extLst>
          </p:cNvPr>
          <p:cNvSpPr/>
          <p:nvPr/>
        </p:nvSpPr>
        <p:spPr>
          <a:xfrm>
            <a:off x="27162259" y="10070373"/>
            <a:ext cx="1969327" cy="1811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42E8B558-6A0E-34E7-2815-69AF205FC66F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r="20079"/>
          <a:stretch/>
        </p:blipFill>
        <p:spPr>
          <a:xfrm>
            <a:off x="1401010" y="27657714"/>
            <a:ext cx="6534623" cy="50460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EDDA80C-89C2-2650-BE27-D154DCC1EEEF}"/>
              </a:ext>
            </a:extLst>
          </p:cNvPr>
          <p:cNvPicPr>
            <a:picLocks noChangeAspect="1"/>
          </p:cNvPicPr>
          <p:nvPr/>
        </p:nvPicPr>
        <p:blipFill>
          <a:blip r:embed="rId30"/>
          <a:srcRect r="25847"/>
          <a:stretch/>
        </p:blipFill>
        <p:spPr>
          <a:xfrm>
            <a:off x="8252646" y="27657714"/>
            <a:ext cx="6470727" cy="5067729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94E37B42-E1B1-8CF0-9DF4-0B4A7B9BC639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87444" t="39080" r="1441" b="38591"/>
          <a:stretch/>
        </p:blipFill>
        <p:spPr>
          <a:xfrm>
            <a:off x="6301514" y="30614781"/>
            <a:ext cx="922870" cy="1144250"/>
          </a:xfrm>
          <a:prstGeom prst="rect">
            <a:avLst/>
          </a:prstGeom>
        </p:spPr>
      </p:pic>
      <p:pic>
        <p:nvPicPr>
          <p:cNvPr id="101" name="Picture 100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9254A22E-9913-C9A0-3BFB-7A4E3D7CB529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02"/>
          <a:stretch/>
        </p:blipFill>
        <p:spPr>
          <a:xfrm>
            <a:off x="1709672" y="18208740"/>
            <a:ext cx="6076060" cy="3963930"/>
          </a:xfrm>
          <a:prstGeom prst="rect">
            <a:avLst/>
          </a:prstGeom>
        </p:spPr>
      </p:pic>
      <p:pic>
        <p:nvPicPr>
          <p:cNvPr id="134" name="Picture 133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09B34ECC-E97F-BB67-9C22-A5E01998C86D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1" t="93405" r="35610" b="1405"/>
          <a:stretch/>
        </p:blipFill>
        <p:spPr>
          <a:xfrm>
            <a:off x="4585845" y="21081527"/>
            <a:ext cx="2840031" cy="421607"/>
          </a:xfrm>
          <a:prstGeom prst="rect">
            <a:avLst/>
          </a:prstGeom>
        </p:spPr>
      </p:pic>
      <p:pic>
        <p:nvPicPr>
          <p:cNvPr id="145" name="Picture 144" descr="A graph showing the difference between a blue and a red line&#10;&#10;Description automatically generated">
            <a:extLst>
              <a:ext uri="{FF2B5EF4-FFF2-40B4-BE49-F238E27FC236}">
                <a16:creationId xmlns:a16="http://schemas.microsoft.com/office/drawing/2014/main" id="{C04A6E63-CC33-3734-03FD-97080463027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27"/>
          <a:stretch/>
        </p:blipFill>
        <p:spPr>
          <a:xfrm>
            <a:off x="1659113" y="22360386"/>
            <a:ext cx="6126619" cy="4038722"/>
          </a:xfrm>
          <a:prstGeom prst="rect">
            <a:avLst/>
          </a:prstGeom>
        </p:spPr>
      </p:pic>
      <p:pic>
        <p:nvPicPr>
          <p:cNvPr id="148" name="Picture 147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3E57ABB3-A22A-AE8A-03FD-D7E310A3A972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1" t="93405" r="35610" b="1405"/>
          <a:stretch/>
        </p:blipFill>
        <p:spPr>
          <a:xfrm>
            <a:off x="4514572" y="25329520"/>
            <a:ext cx="2840031" cy="421607"/>
          </a:xfrm>
          <a:prstGeom prst="rect">
            <a:avLst/>
          </a:prstGeom>
        </p:spPr>
      </p:pic>
      <p:sp>
        <p:nvSpPr>
          <p:cNvPr id="149" name="Title 1">
            <a:extLst>
              <a:ext uri="{FF2B5EF4-FFF2-40B4-BE49-F238E27FC236}">
                <a16:creationId xmlns:a16="http://schemas.microsoft.com/office/drawing/2014/main" id="{05CB71D0-9001-29E7-E096-B09ECC88A89B}"/>
              </a:ext>
            </a:extLst>
          </p:cNvPr>
          <p:cNvSpPr txBox="1">
            <a:spLocks/>
          </p:cNvSpPr>
          <p:nvPr/>
        </p:nvSpPr>
        <p:spPr>
          <a:xfrm>
            <a:off x="1659113" y="17293481"/>
            <a:ext cx="6276519" cy="1076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Helvetica" panose="020B0604020202020204" pitchFamily="34" charset="0"/>
                <a:cs typeface="Helvetica" panose="020B0604020202020204" pitchFamily="34" charset="0"/>
              </a:rPr>
              <a:t>First approach task sequence</a:t>
            </a:r>
          </a:p>
        </p:txBody>
      </p:sp>
      <p:sp>
        <p:nvSpPr>
          <p:cNvPr id="172" name="Title 1">
            <a:extLst>
              <a:ext uri="{FF2B5EF4-FFF2-40B4-BE49-F238E27FC236}">
                <a16:creationId xmlns:a16="http://schemas.microsoft.com/office/drawing/2014/main" id="{5AFB649A-5837-AC4E-3114-7612DFF90172}"/>
              </a:ext>
            </a:extLst>
          </p:cNvPr>
          <p:cNvSpPr txBox="1">
            <a:spLocks/>
          </p:cNvSpPr>
          <p:nvPr/>
        </p:nvSpPr>
        <p:spPr>
          <a:xfrm>
            <a:off x="8404545" y="17289577"/>
            <a:ext cx="7548152" cy="1076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00" dirty="0">
                <a:latin typeface="Helvetica" panose="020B0604020202020204" pitchFamily="34" charset="0"/>
                <a:cs typeface="Helvetica" panose="020B0604020202020204" pitchFamily="34" charset="0"/>
              </a:rPr>
              <a:t>Second approach task sequence</a:t>
            </a:r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84AC6902-F022-2BB4-2123-625359CF0B8D}"/>
              </a:ext>
            </a:extLst>
          </p:cNvPr>
          <p:cNvPicPr>
            <a:picLocks noChangeAspect="1"/>
          </p:cNvPicPr>
          <p:nvPr/>
        </p:nvPicPr>
        <p:blipFill>
          <a:blip r:embed="rId29"/>
          <a:srcRect l="87444" t="39080" r="1441" b="38591"/>
          <a:stretch/>
        </p:blipFill>
        <p:spPr>
          <a:xfrm>
            <a:off x="13160331" y="30693220"/>
            <a:ext cx="922870" cy="1144250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741FCEC7-27C7-2470-025C-93970EAFCF17}"/>
              </a:ext>
            </a:extLst>
          </p:cNvPr>
          <p:cNvPicPr>
            <a:picLocks noChangeAspect="1"/>
          </p:cNvPicPr>
          <p:nvPr/>
        </p:nvPicPr>
        <p:blipFill>
          <a:blip r:embed="rId34"/>
          <a:srcRect r="16091"/>
          <a:stretch/>
        </p:blipFill>
        <p:spPr>
          <a:xfrm>
            <a:off x="8651185" y="18216844"/>
            <a:ext cx="5823829" cy="4008722"/>
          </a:xfrm>
          <a:prstGeom prst="rect">
            <a:avLst/>
          </a:prstGeom>
        </p:spPr>
      </p:pic>
      <p:pic>
        <p:nvPicPr>
          <p:cNvPr id="176" name="Picture 175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4889F772-CB1D-00F9-37C5-6B2E6F852F28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1" t="93405" r="35610" b="1405"/>
          <a:stretch/>
        </p:blipFill>
        <p:spPr>
          <a:xfrm>
            <a:off x="11388755" y="21012537"/>
            <a:ext cx="2840031" cy="421607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FC855888-1CB5-7411-0B58-716ABC5E10F5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t="6449" r="21194"/>
          <a:stretch/>
        </p:blipFill>
        <p:spPr>
          <a:xfrm>
            <a:off x="8681441" y="22614205"/>
            <a:ext cx="5827728" cy="3922945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E4DCAC7C-9E05-9DE3-65F5-1BA21B1FACE7}"/>
              </a:ext>
            </a:extLst>
          </p:cNvPr>
          <p:cNvPicPr>
            <a:picLocks noChangeAspect="1"/>
          </p:cNvPicPr>
          <p:nvPr/>
        </p:nvPicPr>
        <p:blipFill>
          <a:blip r:embed="rId35"/>
          <a:srcRect l="3707" t="1730" r="9312" b="93341"/>
          <a:stretch/>
        </p:blipFill>
        <p:spPr>
          <a:xfrm>
            <a:off x="8681441" y="22422309"/>
            <a:ext cx="5827728" cy="205066"/>
          </a:xfrm>
          <a:prstGeom prst="rect">
            <a:avLst/>
          </a:prstGeom>
        </p:spPr>
      </p:pic>
      <p:pic>
        <p:nvPicPr>
          <p:cNvPr id="179" name="Picture 178" descr="A graph showing a line&#10;&#10;Description automatically generated with medium confidence">
            <a:extLst>
              <a:ext uri="{FF2B5EF4-FFF2-40B4-BE49-F238E27FC236}">
                <a16:creationId xmlns:a16="http://schemas.microsoft.com/office/drawing/2014/main" id="{28304DA9-1ACD-22D1-276A-363F19C0E92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1" t="93405" r="35610" b="1405"/>
          <a:stretch/>
        </p:blipFill>
        <p:spPr>
          <a:xfrm>
            <a:off x="11449335" y="25195924"/>
            <a:ext cx="2840031" cy="421607"/>
          </a:xfrm>
          <a:prstGeom prst="rect">
            <a:avLst/>
          </a:prstGeom>
        </p:spPr>
      </p:pic>
      <p:pic>
        <p:nvPicPr>
          <p:cNvPr id="50" name="Picture 49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63799777-A3F8-9659-59D7-A27F9FF789B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69" y="39288205"/>
            <a:ext cx="2438916" cy="243891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FE4D01A8-6D6D-1AA0-C84C-4AEACC4DE6DD}"/>
              </a:ext>
            </a:extLst>
          </p:cNvPr>
          <p:cNvSpPr txBox="1"/>
          <p:nvPr/>
        </p:nvSpPr>
        <p:spPr>
          <a:xfrm>
            <a:off x="3469563" y="39656548"/>
            <a:ext cx="10102057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Contact: 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  <a:hlinkClick r:id="rId37"/>
              </a:rPr>
              <a:t>mhefner@ugr.es</a:t>
            </a:r>
            <a:endParaRPr lang="en-US" sz="3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Scan the QR code to access the online version of this poster, as well as other ways to connect with me  </a:t>
            </a:r>
          </a:p>
        </p:txBody>
      </p:sp>
      <p:graphicFrame>
        <p:nvGraphicFramePr>
          <p:cNvPr id="74" name="Table 73">
            <a:extLst>
              <a:ext uri="{FF2B5EF4-FFF2-40B4-BE49-F238E27FC236}">
                <a16:creationId xmlns:a16="http://schemas.microsoft.com/office/drawing/2014/main" id="{354BFB15-5F02-2F40-87D0-1AA49C1FD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2288457"/>
              </p:ext>
            </p:extLst>
          </p:nvPr>
        </p:nvGraphicFramePr>
        <p:xfrm>
          <a:off x="27283656" y="31491658"/>
          <a:ext cx="558905" cy="837120"/>
        </p:xfrm>
        <a:graphic>
          <a:graphicData uri="http://schemas.openxmlformats.org/drawingml/2006/table">
            <a:tbl>
              <a:tblPr/>
              <a:tblGrid>
                <a:gridCol w="558905">
                  <a:extLst>
                    <a:ext uri="{9D8B030D-6E8A-4147-A177-3AD203B41FA5}">
                      <a16:colId xmlns:a16="http://schemas.microsoft.com/office/drawing/2014/main" val="3769938505"/>
                    </a:ext>
                  </a:extLst>
                </a:gridCol>
              </a:tblGrid>
              <a:tr h="41856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5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817937"/>
                  </a:ext>
                </a:extLst>
              </a:tr>
              <a:tr h="418560">
                <a:tc>
                  <a:txBody>
                    <a:bodyPr/>
                    <a:lstStyle/>
                    <a:p>
                      <a:pPr rtl="0" fontAlgn="t">
                        <a:spcBef>
                          <a:spcPts val="120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152222"/>
                  </a:ext>
                </a:extLst>
              </a:tr>
            </a:tbl>
          </a:graphicData>
        </a:graphic>
      </p:graphicFrame>
      <p:sp>
        <p:nvSpPr>
          <p:cNvPr id="78" name="Title 1">
            <a:extLst>
              <a:ext uri="{FF2B5EF4-FFF2-40B4-BE49-F238E27FC236}">
                <a16:creationId xmlns:a16="http://schemas.microsoft.com/office/drawing/2014/main" id="{5AD58907-3DA1-5C36-D33D-6A834DEED82C}"/>
              </a:ext>
            </a:extLst>
          </p:cNvPr>
          <p:cNvSpPr txBox="1">
            <a:spLocks/>
          </p:cNvSpPr>
          <p:nvPr/>
        </p:nvSpPr>
        <p:spPr>
          <a:xfrm>
            <a:off x="27907396" y="31436280"/>
            <a:ext cx="1178878" cy="54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brispo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9CB42049-5C40-DE48-2938-B6EB9CF1A567}"/>
              </a:ext>
            </a:extLst>
          </p:cNvPr>
          <p:cNvSpPr txBox="1">
            <a:spLocks/>
          </p:cNvSpPr>
          <p:nvPr/>
        </p:nvSpPr>
        <p:spPr>
          <a:xfrm>
            <a:off x="27896585" y="31832137"/>
            <a:ext cx="1178878" cy="5454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latin typeface="Helvetica" panose="020B0604020202020204" pitchFamily="34" charset="0"/>
                <a:cs typeface="Helvetica" panose="020B0604020202020204" pitchFamily="34" charset="0"/>
              </a:rPr>
              <a:t>daplen</a:t>
            </a:r>
            <a:endParaRPr lang="en-US" sz="2400" b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9A461387-183C-FDD0-D511-5D364BC22A0A}"/>
              </a:ext>
            </a:extLst>
          </p:cNvPr>
          <p:cNvSpPr txBox="1">
            <a:spLocks/>
          </p:cNvSpPr>
          <p:nvPr/>
        </p:nvSpPr>
        <p:spPr>
          <a:xfrm>
            <a:off x="27179242" y="30883281"/>
            <a:ext cx="1860256" cy="5264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Categories: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8970065-A426-B255-8757-63FEEC8F1195}"/>
              </a:ext>
            </a:extLst>
          </p:cNvPr>
          <p:cNvSpPr/>
          <p:nvPr/>
        </p:nvSpPr>
        <p:spPr>
          <a:xfrm>
            <a:off x="27116947" y="30883281"/>
            <a:ext cx="1969327" cy="1811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944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U Medicine">
      <a:dk1>
        <a:sysClr val="windowText" lastClr="000000"/>
      </a:dk1>
      <a:lt1>
        <a:sysClr val="window" lastClr="FFFFFF"/>
      </a:lt1>
      <a:dk2>
        <a:srgbClr val="68478D"/>
      </a:dk2>
      <a:lt2>
        <a:srgbClr val="ECDCF4"/>
      </a:lt2>
      <a:accent1>
        <a:srgbClr val="702082"/>
      </a:accent1>
      <a:accent2>
        <a:srgbClr val="4C4184"/>
      </a:accent2>
      <a:accent3>
        <a:srgbClr val="ECDCF4"/>
      </a:accent3>
      <a:accent4>
        <a:srgbClr val="926EBF"/>
      </a:accent4>
      <a:accent5>
        <a:srgbClr val="8B84D7"/>
      </a:accent5>
      <a:accent6>
        <a:srgbClr val="B884CB"/>
      </a:accent6>
      <a:hlink>
        <a:srgbClr val="6068B2"/>
      </a:hlink>
      <a:folHlink>
        <a:srgbClr val="44499C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5104</TotalTime>
  <Words>507</Words>
  <Application>Microsoft Office PowerPoint</Application>
  <PresentationFormat>Custom</PresentationFormat>
  <Paragraphs>176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>SIU School of Medicine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Howes</dc:creator>
  <cp:lastModifiedBy>MICHELLE HEFNER</cp:lastModifiedBy>
  <cp:revision>103</cp:revision>
  <dcterms:created xsi:type="dcterms:W3CDTF">2017-09-05T20:02:28Z</dcterms:created>
  <dcterms:modified xsi:type="dcterms:W3CDTF">2024-10-21T09:47:09Z</dcterms:modified>
</cp:coreProperties>
</file>